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153" r:id="rId2"/>
    <p:sldId id="2162" r:id="rId3"/>
    <p:sldId id="393" r:id="rId4"/>
    <p:sldId id="369" r:id="rId5"/>
    <p:sldId id="399" r:id="rId6"/>
    <p:sldId id="2139" r:id="rId7"/>
    <p:sldId id="2144"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861" autoAdjust="0"/>
    <p:restoredTop sz="93883" autoAdjust="0"/>
  </p:normalViewPr>
  <p:slideViewPr>
    <p:cSldViewPr snapToGrid="0">
      <p:cViewPr varScale="1">
        <p:scale>
          <a:sx n="63" d="100"/>
          <a:sy n="63" d="100"/>
        </p:scale>
        <p:origin x="65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EC527B-ABFB-4CC7-864D-F015282D6379}" type="datetimeFigureOut">
              <a:rPr lang="en-US" smtClean="0"/>
              <a:t>7/2/2024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A006D9-4CCE-4ED5-961A-FD54F4FE222C}" type="slidenum">
              <a:rPr lang="en-US" smtClean="0"/>
              <a:t>‹#›</a:t>
            </a:fld>
            <a:endParaRPr lang="en-US"/>
          </a:p>
        </p:txBody>
      </p:sp>
    </p:spTree>
    <p:extLst>
      <p:ext uri="{BB962C8B-B14F-4D97-AF65-F5344CB8AC3E}">
        <p14:creationId xmlns:p14="http://schemas.microsoft.com/office/powerpoint/2010/main" val="8232892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F-18 SSMIS a) polarization-corrected temperature (PCT, K) and b) 183 +/- 7 </a:t>
            </a:r>
          </a:p>
          <a:p>
            <a:r>
              <a:rPr lang="en-US" dirty="0"/>
              <a:t>GHz brightness temperature with overlying UKMO radar rain rate at </a:t>
            </a:r>
          </a:p>
          <a:p>
            <a:r>
              <a:rPr lang="en-US" dirty="0"/>
              <a:t>1612 UTC 23 October 2022. Dean Hill, Wiltshire, UK Doppler radar </a:t>
            </a:r>
          </a:p>
          <a:p>
            <a:r>
              <a:rPr lang="en-US" dirty="0"/>
              <a:t>c) reflectivity and d) velocity at 1541 UTC 23 October 2022. “C/T” denotes </a:t>
            </a:r>
          </a:p>
          <a:p>
            <a:r>
              <a:rPr lang="en-US" dirty="0"/>
              <a:t>RAOB and NUCAPS sounding retrieval locations at Camborne and Truro, </a:t>
            </a:r>
          </a:p>
          <a:p>
            <a:r>
              <a:rPr lang="en-US" dirty="0"/>
              <a:t>Cornwall, respectively in a) and b). “H” marks the NUCAPS sounding retrieval </a:t>
            </a:r>
          </a:p>
          <a:p>
            <a:r>
              <a:rPr lang="en-US" dirty="0"/>
              <a:t>location at Haywards Heath, West Sussex. </a:t>
            </a:r>
          </a:p>
          <a:p>
            <a:endParaRPr lang="en-US" dirty="0"/>
          </a:p>
        </p:txBody>
      </p:sp>
      <p:sp>
        <p:nvSpPr>
          <p:cNvPr id="4" name="Slide Number Placeholder 3"/>
          <p:cNvSpPr>
            <a:spLocks noGrp="1"/>
          </p:cNvSpPr>
          <p:nvPr>
            <p:ph type="sldNum" sz="quarter" idx="5"/>
          </p:nvPr>
        </p:nvSpPr>
        <p:spPr/>
        <p:txBody>
          <a:bodyPr/>
          <a:lstStyle/>
          <a:p>
            <a:fld id="{E1A006D9-4CCE-4ED5-961A-FD54F4FE222C}" type="slidenum">
              <a:rPr lang="en-US" smtClean="0"/>
              <a:t>2</a:t>
            </a:fld>
            <a:endParaRPr lang="en-US"/>
          </a:p>
        </p:txBody>
      </p:sp>
    </p:spTree>
    <p:extLst>
      <p:ext uri="{BB962C8B-B14F-4D97-AF65-F5344CB8AC3E}">
        <p14:creationId xmlns:p14="http://schemas.microsoft.com/office/powerpoint/2010/main" val="31670782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new technique is presented in which half-hourly global precipitation estimates derived from passive microwave satellite scans are propagated by motion vectors derived from geostationary satellite infrared data. The Climate Prediction Center morphing method (CMORPH) uses motion vectors derived from half-hourly interval geostationary satellite IR imagery to propagate the relatively high quality precipitation estimates derived from passive microwave data. In addition, the shape and intensity of the precipitation features are modified (morphed) during the time between microwave sensor scans by performing a time-weighted linear interpolation. This process yields spatially and temporally complete microwave-derived precipitation analyses, independent of the infrared temperature field. CMORPH showed substantial improvements over both simple averaging of the microwave estimates and over techniques that blend microwave and infrared information but that derive estimates of precipitation from infrared data when passive microwave information is unavailable. In particular, CMORPH outperforms these blended techniques in terms of daily spatial correlation with a validating rain gauge analysis over Australia by an average of 0.14, 0.27, 0.26, 0.22, and 0.20 for April, May, June–August, September, and October 2003, respectively. CMORPH also yields higher equitable threat scores over Australia for the same periods by an average of 0.11, 0.14, 0.13, 0.14, and 0.13. Over the United States for June–August, September, and October 2003, spatial correlation was higher for CMORPH relative to the average of the same techniques by an average of 0.10, 0.13, and 0.13, respectively, and equitable threat scores were higher by an average of 0.06, 0.09, and 0.10, respectively.</a:t>
            </a:r>
          </a:p>
        </p:txBody>
      </p:sp>
      <p:sp>
        <p:nvSpPr>
          <p:cNvPr id="4" name="Slide Number Placeholder 3"/>
          <p:cNvSpPr>
            <a:spLocks noGrp="1"/>
          </p:cNvSpPr>
          <p:nvPr>
            <p:ph type="sldNum" sz="quarter" idx="5"/>
          </p:nvPr>
        </p:nvSpPr>
        <p:spPr/>
        <p:txBody>
          <a:bodyPr/>
          <a:lstStyle/>
          <a:p>
            <a:fld id="{E1A006D9-4CCE-4ED5-961A-FD54F4FE222C}" type="slidenum">
              <a:rPr lang="en-US" smtClean="0"/>
              <a:t>3</a:t>
            </a:fld>
            <a:endParaRPr lang="en-US"/>
          </a:p>
        </p:txBody>
      </p:sp>
    </p:spTree>
    <p:extLst>
      <p:ext uri="{BB962C8B-B14F-4D97-AF65-F5344CB8AC3E}">
        <p14:creationId xmlns:p14="http://schemas.microsoft.com/office/powerpoint/2010/main" val="39234825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LCL height of 582 m is optimal for </a:t>
            </a:r>
            <a:r>
              <a:rPr lang="en-US" dirty="0" err="1"/>
              <a:t>tornadogenesis</a:t>
            </a:r>
            <a:r>
              <a:rPr lang="en-US" dirty="0"/>
              <a:t>: very low LCLs enhance tornado potential by limiting sub-cloud evaporation and decreasing the</a:t>
            </a:r>
          </a:p>
          <a:p>
            <a:r>
              <a:rPr lang="en-US" dirty="0"/>
              <a:t>potential for cold outflow that could interfere with the developing mesocyclone.</a:t>
            </a:r>
          </a:p>
          <a:p>
            <a:endParaRPr lang="en-US" dirty="0"/>
          </a:p>
        </p:txBody>
      </p:sp>
      <p:sp>
        <p:nvSpPr>
          <p:cNvPr id="4" name="Slide Number Placeholder 3"/>
          <p:cNvSpPr>
            <a:spLocks noGrp="1"/>
          </p:cNvSpPr>
          <p:nvPr>
            <p:ph type="sldNum" sz="quarter" idx="5"/>
          </p:nvPr>
        </p:nvSpPr>
        <p:spPr/>
        <p:txBody>
          <a:bodyPr/>
          <a:lstStyle/>
          <a:p>
            <a:fld id="{E1A006D9-4CCE-4ED5-961A-FD54F4FE222C}" type="slidenum">
              <a:rPr lang="en-US" smtClean="0"/>
              <a:t>5</a:t>
            </a:fld>
            <a:endParaRPr lang="en-US"/>
          </a:p>
        </p:txBody>
      </p:sp>
    </p:spTree>
    <p:extLst>
      <p:ext uri="{BB962C8B-B14F-4D97-AF65-F5344CB8AC3E}">
        <p14:creationId xmlns:p14="http://schemas.microsoft.com/office/powerpoint/2010/main" val="40070350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A006D9-4CCE-4ED5-961A-FD54F4FE222C}" type="slidenum">
              <a:rPr lang="en-US" smtClean="0"/>
              <a:t>7</a:t>
            </a:fld>
            <a:endParaRPr lang="en-US"/>
          </a:p>
        </p:txBody>
      </p:sp>
    </p:spTree>
    <p:extLst>
      <p:ext uri="{BB962C8B-B14F-4D97-AF65-F5344CB8AC3E}">
        <p14:creationId xmlns:p14="http://schemas.microsoft.com/office/powerpoint/2010/main" val="34573052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91F0F-E858-4428-B426-D873B8F84D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3731AEA-690F-4D6B-A519-7A5DF64128F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CE0961-64EB-4033-AE2E-433978CCEF99}"/>
              </a:ext>
            </a:extLst>
          </p:cNvPr>
          <p:cNvSpPr>
            <a:spLocks noGrp="1"/>
          </p:cNvSpPr>
          <p:nvPr>
            <p:ph type="dt" sz="half" idx="10"/>
          </p:nvPr>
        </p:nvSpPr>
        <p:spPr/>
        <p:txBody>
          <a:bodyPr/>
          <a:lstStyle/>
          <a:p>
            <a:fld id="{DE60C0C2-006C-489F-9349-D95BEA9097E4}" type="datetimeFigureOut">
              <a:rPr lang="en-US" smtClean="0"/>
              <a:t>7/2/2024</a:t>
            </a:fld>
            <a:endParaRPr lang="en-US"/>
          </a:p>
        </p:txBody>
      </p:sp>
      <p:sp>
        <p:nvSpPr>
          <p:cNvPr id="5" name="Footer Placeholder 4">
            <a:extLst>
              <a:ext uri="{FF2B5EF4-FFF2-40B4-BE49-F238E27FC236}">
                <a16:creationId xmlns:a16="http://schemas.microsoft.com/office/drawing/2014/main" id="{886FEC7E-44BB-4FA9-83A5-EF97D7640B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51CD8E-980F-41A0-ACC4-9B1F72FFB0D3}"/>
              </a:ext>
            </a:extLst>
          </p:cNvPr>
          <p:cNvSpPr>
            <a:spLocks noGrp="1"/>
          </p:cNvSpPr>
          <p:nvPr>
            <p:ph type="sldNum" sz="quarter" idx="12"/>
          </p:nvPr>
        </p:nvSpPr>
        <p:spPr/>
        <p:txBody>
          <a:bodyPr/>
          <a:lstStyle/>
          <a:p>
            <a:fld id="{8154C1D8-BEDC-498F-B808-D3ABEDFA63ED}" type="slidenum">
              <a:rPr lang="en-US" smtClean="0"/>
              <a:t>‹#›</a:t>
            </a:fld>
            <a:endParaRPr lang="en-US"/>
          </a:p>
        </p:txBody>
      </p:sp>
    </p:spTree>
    <p:extLst>
      <p:ext uri="{BB962C8B-B14F-4D97-AF65-F5344CB8AC3E}">
        <p14:creationId xmlns:p14="http://schemas.microsoft.com/office/powerpoint/2010/main" val="37144431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5FDDC-77A1-4B1F-A6F0-D25EF6FF4B6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12B2988-3A70-4AE7-B073-951EAC166EC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F8D2D1-85CC-4F87-A81F-B8F113E02B3F}"/>
              </a:ext>
            </a:extLst>
          </p:cNvPr>
          <p:cNvSpPr>
            <a:spLocks noGrp="1"/>
          </p:cNvSpPr>
          <p:nvPr>
            <p:ph type="dt" sz="half" idx="10"/>
          </p:nvPr>
        </p:nvSpPr>
        <p:spPr/>
        <p:txBody>
          <a:bodyPr/>
          <a:lstStyle/>
          <a:p>
            <a:fld id="{DE60C0C2-006C-489F-9349-D95BEA9097E4}" type="datetimeFigureOut">
              <a:rPr lang="en-US" smtClean="0"/>
              <a:t>7/2/2024</a:t>
            </a:fld>
            <a:endParaRPr lang="en-US"/>
          </a:p>
        </p:txBody>
      </p:sp>
      <p:sp>
        <p:nvSpPr>
          <p:cNvPr id="5" name="Footer Placeholder 4">
            <a:extLst>
              <a:ext uri="{FF2B5EF4-FFF2-40B4-BE49-F238E27FC236}">
                <a16:creationId xmlns:a16="http://schemas.microsoft.com/office/drawing/2014/main" id="{08BC045B-8B21-490E-BCC3-00E6D2DDCC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864516-DCFC-4CB5-AC5D-46F8D789A953}"/>
              </a:ext>
            </a:extLst>
          </p:cNvPr>
          <p:cNvSpPr>
            <a:spLocks noGrp="1"/>
          </p:cNvSpPr>
          <p:nvPr>
            <p:ph type="sldNum" sz="quarter" idx="12"/>
          </p:nvPr>
        </p:nvSpPr>
        <p:spPr/>
        <p:txBody>
          <a:bodyPr/>
          <a:lstStyle/>
          <a:p>
            <a:fld id="{8154C1D8-BEDC-498F-B808-D3ABEDFA63ED}" type="slidenum">
              <a:rPr lang="en-US" smtClean="0"/>
              <a:t>‹#›</a:t>
            </a:fld>
            <a:endParaRPr lang="en-US"/>
          </a:p>
        </p:txBody>
      </p:sp>
    </p:spTree>
    <p:extLst>
      <p:ext uri="{BB962C8B-B14F-4D97-AF65-F5344CB8AC3E}">
        <p14:creationId xmlns:p14="http://schemas.microsoft.com/office/powerpoint/2010/main" val="29369670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0486593-AF06-490B-9109-392BD7E36E1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7FCE7BF-39E8-41D7-9473-0A967C20A59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24B7B9-216E-43C5-A01C-69E044181C3D}"/>
              </a:ext>
            </a:extLst>
          </p:cNvPr>
          <p:cNvSpPr>
            <a:spLocks noGrp="1"/>
          </p:cNvSpPr>
          <p:nvPr>
            <p:ph type="dt" sz="half" idx="10"/>
          </p:nvPr>
        </p:nvSpPr>
        <p:spPr/>
        <p:txBody>
          <a:bodyPr/>
          <a:lstStyle/>
          <a:p>
            <a:fld id="{DE60C0C2-006C-489F-9349-D95BEA9097E4}" type="datetimeFigureOut">
              <a:rPr lang="en-US" smtClean="0"/>
              <a:t>7/2/2024</a:t>
            </a:fld>
            <a:endParaRPr lang="en-US"/>
          </a:p>
        </p:txBody>
      </p:sp>
      <p:sp>
        <p:nvSpPr>
          <p:cNvPr id="5" name="Footer Placeholder 4">
            <a:extLst>
              <a:ext uri="{FF2B5EF4-FFF2-40B4-BE49-F238E27FC236}">
                <a16:creationId xmlns:a16="http://schemas.microsoft.com/office/drawing/2014/main" id="{A82EFDF7-7D2B-40C7-A528-480B27FB21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3DDE6C-0490-45D1-B022-03803ACF9291}"/>
              </a:ext>
            </a:extLst>
          </p:cNvPr>
          <p:cNvSpPr>
            <a:spLocks noGrp="1"/>
          </p:cNvSpPr>
          <p:nvPr>
            <p:ph type="sldNum" sz="quarter" idx="12"/>
          </p:nvPr>
        </p:nvSpPr>
        <p:spPr/>
        <p:txBody>
          <a:bodyPr/>
          <a:lstStyle/>
          <a:p>
            <a:fld id="{8154C1D8-BEDC-498F-B808-D3ABEDFA63ED}" type="slidenum">
              <a:rPr lang="en-US" smtClean="0"/>
              <a:t>‹#›</a:t>
            </a:fld>
            <a:endParaRPr lang="en-US"/>
          </a:p>
        </p:txBody>
      </p:sp>
    </p:spTree>
    <p:extLst>
      <p:ext uri="{BB962C8B-B14F-4D97-AF65-F5344CB8AC3E}">
        <p14:creationId xmlns:p14="http://schemas.microsoft.com/office/powerpoint/2010/main" val="39702205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7A2D-1B6D-41A3-B2B7-FD6BB48A29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1A05D2-E1B9-487F-A20A-943C7391FD5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7EB6B1-49C5-4566-8FB1-1317E5808A29}"/>
              </a:ext>
            </a:extLst>
          </p:cNvPr>
          <p:cNvSpPr>
            <a:spLocks noGrp="1"/>
          </p:cNvSpPr>
          <p:nvPr>
            <p:ph type="dt" sz="half" idx="10"/>
          </p:nvPr>
        </p:nvSpPr>
        <p:spPr/>
        <p:txBody>
          <a:bodyPr/>
          <a:lstStyle/>
          <a:p>
            <a:fld id="{DE60C0C2-006C-489F-9349-D95BEA9097E4}" type="datetimeFigureOut">
              <a:rPr lang="en-US" smtClean="0"/>
              <a:t>7/2/2024</a:t>
            </a:fld>
            <a:endParaRPr lang="en-US"/>
          </a:p>
        </p:txBody>
      </p:sp>
      <p:sp>
        <p:nvSpPr>
          <p:cNvPr id="5" name="Footer Placeholder 4">
            <a:extLst>
              <a:ext uri="{FF2B5EF4-FFF2-40B4-BE49-F238E27FC236}">
                <a16:creationId xmlns:a16="http://schemas.microsoft.com/office/drawing/2014/main" id="{B1320C02-DB38-40E8-B699-A574718689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3FDB7C-121D-403B-A186-28002E0E9043}"/>
              </a:ext>
            </a:extLst>
          </p:cNvPr>
          <p:cNvSpPr>
            <a:spLocks noGrp="1"/>
          </p:cNvSpPr>
          <p:nvPr>
            <p:ph type="sldNum" sz="quarter" idx="12"/>
          </p:nvPr>
        </p:nvSpPr>
        <p:spPr/>
        <p:txBody>
          <a:bodyPr/>
          <a:lstStyle/>
          <a:p>
            <a:fld id="{8154C1D8-BEDC-498F-B808-D3ABEDFA63ED}" type="slidenum">
              <a:rPr lang="en-US" smtClean="0"/>
              <a:t>‹#›</a:t>
            </a:fld>
            <a:endParaRPr lang="en-US"/>
          </a:p>
        </p:txBody>
      </p:sp>
    </p:spTree>
    <p:extLst>
      <p:ext uri="{BB962C8B-B14F-4D97-AF65-F5344CB8AC3E}">
        <p14:creationId xmlns:p14="http://schemas.microsoft.com/office/powerpoint/2010/main" val="23028982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B8DE3-2FFD-4293-B785-9863881E087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5E4920F-F0A0-4E99-9E8A-A030D3BB463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9AA982F-9C34-41CA-8F76-B9C56B1CEC6D}"/>
              </a:ext>
            </a:extLst>
          </p:cNvPr>
          <p:cNvSpPr>
            <a:spLocks noGrp="1"/>
          </p:cNvSpPr>
          <p:nvPr>
            <p:ph type="dt" sz="half" idx="10"/>
          </p:nvPr>
        </p:nvSpPr>
        <p:spPr/>
        <p:txBody>
          <a:bodyPr/>
          <a:lstStyle/>
          <a:p>
            <a:fld id="{DE60C0C2-006C-489F-9349-D95BEA9097E4}" type="datetimeFigureOut">
              <a:rPr lang="en-US" smtClean="0"/>
              <a:t>7/2/2024</a:t>
            </a:fld>
            <a:endParaRPr lang="en-US"/>
          </a:p>
        </p:txBody>
      </p:sp>
      <p:sp>
        <p:nvSpPr>
          <p:cNvPr id="5" name="Footer Placeholder 4">
            <a:extLst>
              <a:ext uri="{FF2B5EF4-FFF2-40B4-BE49-F238E27FC236}">
                <a16:creationId xmlns:a16="http://schemas.microsoft.com/office/drawing/2014/main" id="{E8F79DEA-01B9-422F-A414-59AEE67A4C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AA4EC0-0CE3-4A9A-857F-C45BCC832643}"/>
              </a:ext>
            </a:extLst>
          </p:cNvPr>
          <p:cNvSpPr>
            <a:spLocks noGrp="1"/>
          </p:cNvSpPr>
          <p:nvPr>
            <p:ph type="sldNum" sz="quarter" idx="12"/>
          </p:nvPr>
        </p:nvSpPr>
        <p:spPr/>
        <p:txBody>
          <a:bodyPr/>
          <a:lstStyle/>
          <a:p>
            <a:fld id="{8154C1D8-BEDC-498F-B808-D3ABEDFA63ED}" type="slidenum">
              <a:rPr lang="en-US" smtClean="0"/>
              <a:t>‹#›</a:t>
            </a:fld>
            <a:endParaRPr lang="en-US"/>
          </a:p>
        </p:txBody>
      </p:sp>
    </p:spTree>
    <p:extLst>
      <p:ext uri="{BB962C8B-B14F-4D97-AF65-F5344CB8AC3E}">
        <p14:creationId xmlns:p14="http://schemas.microsoft.com/office/powerpoint/2010/main" val="14153808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33168-9241-4931-8E16-163A4F33A4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5A333D8-73E3-4A1A-BBAD-B176C20B6D3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6635FB3-09ED-44DF-B438-6261D672C9D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E971BA3-8064-4E90-AF28-D0D24DC91036}"/>
              </a:ext>
            </a:extLst>
          </p:cNvPr>
          <p:cNvSpPr>
            <a:spLocks noGrp="1"/>
          </p:cNvSpPr>
          <p:nvPr>
            <p:ph type="dt" sz="half" idx="10"/>
          </p:nvPr>
        </p:nvSpPr>
        <p:spPr/>
        <p:txBody>
          <a:bodyPr/>
          <a:lstStyle/>
          <a:p>
            <a:fld id="{DE60C0C2-006C-489F-9349-D95BEA9097E4}" type="datetimeFigureOut">
              <a:rPr lang="en-US" smtClean="0"/>
              <a:t>7/2/2024</a:t>
            </a:fld>
            <a:endParaRPr lang="en-US"/>
          </a:p>
        </p:txBody>
      </p:sp>
      <p:sp>
        <p:nvSpPr>
          <p:cNvPr id="6" name="Footer Placeholder 5">
            <a:extLst>
              <a:ext uri="{FF2B5EF4-FFF2-40B4-BE49-F238E27FC236}">
                <a16:creationId xmlns:a16="http://schemas.microsoft.com/office/drawing/2014/main" id="{02308C37-239B-4094-B343-9728F05E40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2EB2FE-30C9-47BE-B227-663D37D89909}"/>
              </a:ext>
            </a:extLst>
          </p:cNvPr>
          <p:cNvSpPr>
            <a:spLocks noGrp="1"/>
          </p:cNvSpPr>
          <p:nvPr>
            <p:ph type="sldNum" sz="quarter" idx="12"/>
          </p:nvPr>
        </p:nvSpPr>
        <p:spPr/>
        <p:txBody>
          <a:bodyPr/>
          <a:lstStyle/>
          <a:p>
            <a:fld id="{8154C1D8-BEDC-498F-B808-D3ABEDFA63ED}" type="slidenum">
              <a:rPr lang="en-US" smtClean="0"/>
              <a:t>‹#›</a:t>
            </a:fld>
            <a:endParaRPr lang="en-US"/>
          </a:p>
        </p:txBody>
      </p:sp>
    </p:spTree>
    <p:extLst>
      <p:ext uri="{BB962C8B-B14F-4D97-AF65-F5344CB8AC3E}">
        <p14:creationId xmlns:p14="http://schemas.microsoft.com/office/powerpoint/2010/main" val="11491747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44B34-758A-4C16-9258-1AA74D639B8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75BF6E6-59C3-43FE-9E14-58816F84EF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4AD31FD-1964-4474-8FA6-2E2A6C72565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10FE32A-2627-4CFB-9134-EA9B79057DF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CB4A5B-89A6-41D9-936C-5F6B25AEF74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5B0A470-226C-4D37-B293-37D7E9A18DE5}"/>
              </a:ext>
            </a:extLst>
          </p:cNvPr>
          <p:cNvSpPr>
            <a:spLocks noGrp="1"/>
          </p:cNvSpPr>
          <p:nvPr>
            <p:ph type="dt" sz="half" idx="10"/>
          </p:nvPr>
        </p:nvSpPr>
        <p:spPr/>
        <p:txBody>
          <a:bodyPr/>
          <a:lstStyle/>
          <a:p>
            <a:fld id="{DE60C0C2-006C-489F-9349-D95BEA9097E4}" type="datetimeFigureOut">
              <a:rPr lang="en-US" smtClean="0"/>
              <a:t>7/2/2024</a:t>
            </a:fld>
            <a:endParaRPr lang="en-US"/>
          </a:p>
        </p:txBody>
      </p:sp>
      <p:sp>
        <p:nvSpPr>
          <p:cNvPr id="8" name="Footer Placeholder 7">
            <a:extLst>
              <a:ext uri="{FF2B5EF4-FFF2-40B4-BE49-F238E27FC236}">
                <a16:creationId xmlns:a16="http://schemas.microsoft.com/office/drawing/2014/main" id="{91090687-947D-436C-9928-2FBEF4C65FF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426B96E-C778-4368-B119-E8EF224D1E4A}"/>
              </a:ext>
            </a:extLst>
          </p:cNvPr>
          <p:cNvSpPr>
            <a:spLocks noGrp="1"/>
          </p:cNvSpPr>
          <p:nvPr>
            <p:ph type="sldNum" sz="quarter" idx="12"/>
          </p:nvPr>
        </p:nvSpPr>
        <p:spPr/>
        <p:txBody>
          <a:bodyPr/>
          <a:lstStyle/>
          <a:p>
            <a:fld id="{8154C1D8-BEDC-498F-B808-D3ABEDFA63ED}" type="slidenum">
              <a:rPr lang="en-US" smtClean="0"/>
              <a:t>‹#›</a:t>
            </a:fld>
            <a:endParaRPr lang="en-US"/>
          </a:p>
        </p:txBody>
      </p:sp>
    </p:spTree>
    <p:extLst>
      <p:ext uri="{BB962C8B-B14F-4D97-AF65-F5344CB8AC3E}">
        <p14:creationId xmlns:p14="http://schemas.microsoft.com/office/powerpoint/2010/main" val="2715865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7EB21-E225-4271-BCDA-8AEA530777D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312E202-A012-424D-8322-8EA2FD24E520}"/>
              </a:ext>
            </a:extLst>
          </p:cNvPr>
          <p:cNvSpPr>
            <a:spLocks noGrp="1"/>
          </p:cNvSpPr>
          <p:nvPr>
            <p:ph type="dt" sz="half" idx="10"/>
          </p:nvPr>
        </p:nvSpPr>
        <p:spPr/>
        <p:txBody>
          <a:bodyPr/>
          <a:lstStyle/>
          <a:p>
            <a:fld id="{DE60C0C2-006C-489F-9349-D95BEA9097E4}" type="datetimeFigureOut">
              <a:rPr lang="en-US" smtClean="0"/>
              <a:t>7/2/2024</a:t>
            </a:fld>
            <a:endParaRPr lang="en-US"/>
          </a:p>
        </p:txBody>
      </p:sp>
      <p:sp>
        <p:nvSpPr>
          <p:cNvPr id="4" name="Footer Placeholder 3">
            <a:extLst>
              <a:ext uri="{FF2B5EF4-FFF2-40B4-BE49-F238E27FC236}">
                <a16:creationId xmlns:a16="http://schemas.microsoft.com/office/drawing/2014/main" id="{FC1CECC3-CD65-4B7F-8657-5BFE11DBBE5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88A348-E245-4FA6-82EE-8E27C0DA8822}"/>
              </a:ext>
            </a:extLst>
          </p:cNvPr>
          <p:cNvSpPr>
            <a:spLocks noGrp="1"/>
          </p:cNvSpPr>
          <p:nvPr>
            <p:ph type="sldNum" sz="quarter" idx="12"/>
          </p:nvPr>
        </p:nvSpPr>
        <p:spPr/>
        <p:txBody>
          <a:bodyPr/>
          <a:lstStyle/>
          <a:p>
            <a:fld id="{8154C1D8-BEDC-498F-B808-D3ABEDFA63ED}" type="slidenum">
              <a:rPr lang="en-US" smtClean="0"/>
              <a:t>‹#›</a:t>
            </a:fld>
            <a:endParaRPr lang="en-US"/>
          </a:p>
        </p:txBody>
      </p:sp>
    </p:spTree>
    <p:extLst>
      <p:ext uri="{BB962C8B-B14F-4D97-AF65-F5344CB8AC3E}">
        <p14:creationId xmlns:p14="http://schemas.microsoft.com/office/powerpoint/2010/main" val="3998799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AAC7491-5BBB-4973-9919-4F5E9D621F28}"/>
              </a:ext>
            </a:extLst>
          </p:cNvPr>
          <p:cNvSpPr>
            <a:spLocks noGrp="1"/>
          </p:cNvSpPr>
          <p:nvPr>
            <p:ph type="dt" sz="half" idx="10"/>
          </p:nvPr>
        </p:nvSpPr>
        <p:spPr/>
        <p:txBody>
          <a:bodyPr/>
          <a:lstStyle/>
          <a:p>
            <a:fld id="{DE60C0C2-006C-489F-9349-D95BEA9097E4}" type="datetimeFigureOut">
              <a:rPr lang="en-US" smtClean="0"/>
              <a:t>7/2/2024</a:t>
            </a:fld>
            <a:endParaRPr lang="en-US"/>
          </a:p>
        </p:txBody>
      </p:sp>
      <p:sp>
        <p:nvSpPr>
          <p:cNvPr id="3" name="Footer Placeholder 2">
            <a:extLst>
              <a:ext uri="{FF2B5EF4-FFF2-40B4-BE49-F238E27FC236}">
                <a16:creationId xmlns:a16="http://schemas.microsoft.com/office/drawing/2014/main" id="{CFF75FBA-8850-4DEE-B940-4F01C117F61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42DABE-9F61-4F4E-A8CF-6024569BF043}"/>
              </a:ext>
            </a:extLst>
          </p:cNvPr>
          <p:cNvSpPr>
            <a:spLocks noGrp="1"/>
          </p:cNvSpPr>
          <p:nvPr>
            <p:ph type="sldNum" sz="quarter" idx="12"/>
          </p:nvPr>
        </p:nvSpPr>
        <p:spPr/>
        <p:txBody>
          <a:bodyPr/>
          <a:lstStyle/>
          <a:p>
            <a:fld id="{8154C1D8-BEDC-498F-B808-D3ABEDFA63ED}" type="slidenum">
              <a:rPr lang="en-US" smtClean="0"/>
              <a:t>‹#›</a:t>
            </a:fld>
            <a:endParaRPr lang="en-US"/>
          </a:p>
        </p:txBody>
      </p:sp>
    </p:spTree>
    <p:extLst>
      <p:ext uri="{BB962C8B-B14F-4D97-AF65-F5344CB8AC3E}">
        <p14:creationId xmlns:p14="http://schemas.microsoft.com/office/powerpoint/2010/main" val="16591136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DAE73-F126-4054-9646-288AC92258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9A2B176-B5E5-4C5D-81ED-A1B6226C560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E916AC-1534-43F3-B063-70FE5A42BA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2E7032E-AF34-4363-8E86-4DCB5B2EFA53}"/>
              </a:ext>
            </a:extLst>
          </p:cNvPr>
          <p:cNvSpPr>
            <a:spLocks noGrp="1"/>
          </p:cNvSpPr>
          <p:nvPr>
            <p:ph type="dt" sz="half" idx="10"/>
          </p:nvPr>
        </p:nvSpPr>
        <p:spPr/>
        <p:txBody>
          <a:bodyPr/>
          <a:lstStyle/>
          <a:p>
            <a:fld id="{DE60C0C2-006C-489F-9349-D95BEA9097E4}" type="datetimeFigureOut">
              <a:rPr lang="en-US" smtClean="0"/>
              <a:t>7/2/2024</a:t>
            </a:fld>
            <a:endParaRPr lang="en-US"/>
          </a:p>
        </p:txBody>
      </p:sp>
      <p:sp>
        <p:nvSpPr>
          <p:cNvPr id="6" name="Footer Placeholder 5">
            <a:extLst>
              <a:ext uri="{FF2B5EF4-FFF2-40B4-BE49-F238E27FC236}">
                <a16:creationId xmlns:a16="http://schemas.microsoft.com/office/drawing/2014/main" id="{E9321790-606D-4B78-9538-EA350C4595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428983-C73D-4D11-936F-716DFD44C64D}"/>
              </a:ext>
            </a:extLst>
          </p:cNvPr>
          <p:cNvSpPr>
            <a:spLocks noGrp="1"/>
          </p:cNvSpPr>
          <p:nvPr>
            <p:ph type="sldNum" sz="quarter" idx="12"/>
          </p:nvPr>
        </p:nvSpPr>
        <p:spPr/>
        <p:txBody>
          <a:bodyPr/>
          <a:lstStyle/>
          <a:p>
            <a:fld id="{8154C1D8-BEDC-498F-B808-D3ABEDFA63ED}" type="slidenum">
              <a:rPr lang="en-US" smtClean="0"/>
              <a:t>‹#›</a:t>
            </a:fld>
            <a:endParaRPr lang="en-US"/>
          </a:p>
        </p:txBody>
      </p:sp>
    </p:spTree>
    <p:extLst>
      <p:ext uri="{BB962C8B-B14F-4D97-AF65-F5344CB8AC3E}">
        <p14:creationId xmlns:p14="http://schemas.microsoft.com/office/powerpoint/2010/main" val="36115004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8B195-F16E-4A1F-9A9B-90C3B3296A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E3B2B8-C0FD-4218-BFF4-395F833DAF0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0D2090D-A094-47F7-9CAD-7A79DA7B56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B071AD3-7889-4BD6-84A1-4FF34C3C5415}"/>
              </a:ext>
            </a:extLst>
          </p:cNvPr>
          <p:cNvSpPr>
            <a:spLocks noGrp="1"/>
          </p:cNvSpPr>
          <p:nvPr>
            <p:ph type="dt" sz="half" idx="10"/>
          </p:nvPr>
        </p:nvSpPr>
        <p:spPr/>
        <p:txBody>
          <a:bodyPr/>
          <a:lstStyle/>
          <a:p>
            <a:fld id="{DE60C0C2-006C-489F-9349-D95BEA9097E4}" type="datetimeFigureOut">
              <a:rPr lang="en-US" smtClean="0"/>
              <a:t>7/2/2024</a:t>
            </a:fld>
            <a:endParaRPr lang="en-US"/>
          </a:p>
        </p:txBody>
      </p:sp>
      <p:sp>
        <p:nvSpPr>
          <p:cNvPr id="6" name="Footer Placeholder 5">
            <a:extLst>
              <a:ext uri="{FF2B5EF4-FFF2-40B4-BE49-F238E27FC236}">
                <a16:creationId xmlns:a16="http://schemas.microsoft.com/office/drawing/2014/main" id="{DB2FC187-B505-470B-81F4-AF95992F54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43803A-EC27-4B14-9E1B-D57782C0EB38}"/>
              </a:ext>
            </a:extLst>
          </p:cNvPr>
          <p:cNvSpPr>
            <a:spLocks noGrp="1"/>
          </p:cNvSpPr>
          <p:nvPr>
            <p:ph type="sldNum" sz="quarter" idx="12"/>
          </p:nvPr>
        </p:nvSpPr>
        <p:spPr/>
        <p:txBody>
          <a:bodyPr/>
          <a:lstStyle/>
          <a:p>
            <a:fld id="{8154C1D8-BEDC-498F-B808-D3ABEDFA63ED}" type="slidenum">
              <a:rPr lang="en-US" smtClean="0"/>
              <a:t>‹#›</a:t>
            </a:fld>
            <a:endParaRPr lang="en-US"/>
          </a:p>
        </p:txBody>
      </p:sp>
    </p:spTree>
    <p:extLst>
      <p:ext uri="{BB962C8B-B14F-4D97-AF65-F5344CB8AC3E}">
        <p14:creationId xmlns:p14="http://schemas.microsoft.com/office/powerpoint/2010/main" val="10855117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EEF315-C846-46FE-81D8-17C201C717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1111964-0635-41A4-B357-84A91C694A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E7F4EC-8B2F-4D8D-BE73-4ADC019380A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60C0C2-006C-489F-9349-D95BEA9097E4}" type="datetimeFigureOut">
              <a:rPr lang="en-US" smtClean="0"/>
              <a:t>7/2/2024</a:t>
            </a:fld>
            <a:endParaRPr lang="en-US"/>
          </a:p>
        </p:txBody>
      </p:sp>
      <p:sp>
        <p:nvSpPr>
          <p:cNvPr id="5" name="Footer Placeholder 4">
            <a:extLst>
              <a:ext uri="{FF2B5EF4-FFF2-40B4-BE49-F238E27FC236}">
                <a16:creationId xmlns:a16="http://schemas.microsoft.com/office/drawing/2014/main" id="{ADCBA400-5A1A-40B3-927A-429993F289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1F1B765-124D-4BE9-91DA-0A45DDC2BF8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54C1D8-BEDC-498F-B808-D3ABEDFA63ED}" type="slidenum">
              <a:rPr lang="en-US" smtClean="0"/>
              <a:t>‹#›</a:t>
            </a:fld>
            <a:endParaRPr lang="en-US"/>
          </a:p>
        </p:txBody>
      </p:sp>
    </p:spTree>
    <p:extLst>
      <p:ext uri="{BB962C8B-B14F-4D97-AF65-F5344CB8AC3E}">
        <p14:creationId xmlns:p14="http://schemas.microsoft.com/office/powerpoint/2010/main" val="25436413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bbc.com/news/uk-england-hampshire-63376546?fbclid=IwAR330hm5J5D8MvY6-v9ev95Px5jKcC8sUdE4lYYjgjnr6q2kMdPPS1TNnvU"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19333-A9BC-49D0-8ADD-A693BF9CA377}"/>
              </a:ext>
            </a:extLst>
          </p:cNvPr>
          <p:cNvSpPr>
            <a:spLocks noGrp="1"/>
          </p:cNvSpPr>
          <p:nvPr>
            <p:ph type="title"/>
          </p:nvPr>
        </p:nvSpPr>
        <p:spPr>
          <a:xfrm>
            <a:off x="838200" y="0"/>
            <a:ext cx="10515600" cy="1005840"/>
          </a:xfrm>
        </p:spPr>
        <p:txBody>
          <a:bodyPr>
            <a:normAutofit fontScale="90000"/>
          </a:bodyPr>
          <a:lstStyle/>
          <a:p>
            <a:pPr algn="ctr"/>
            <a:r>
              <a:rPr lang="en-US" b="1" dirty="0"/>
              <a:t>Dorset-Hampshire-Sussex Bow Echo and Supercell</a:t>
            </a:r>
          </a:p>
        </p:txBody>
      </p:sp>
      <p:pic>
        <p:nvPicPr>
          <p:cNvPr id="5" name="Content Placeholder 4">
            <a:extLst>
              <a:ext uri="{FF2B5EF4-FFF2-40B4-BE49-F238E27FC236}">
                <a16:creationId xmlns:a16="http://schemas.microsoft.com/office/drawing/2014/main" id="{6C98928D-319F-455D-940B-E0FF508440B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08922" y="1005840"/>
            <a:ext cx="9016925" cy="5032375"/>
          </a:xfrm>
        </p:spPr>
      </p:pic>
      <p:sp>
        <p:nvSpPr>
          <p:cNvPr id="6" name="TextBox 5">
            <a:extLst>
              <a:ext uri="{FF2B5EF4-FFF2-40B4-BE49-F238E27FC236}">
                <a16:creationId xmlns:a16="http://schemas.microsoft.com/office/drawing/2014/main" id="{64A34D21-9693-4B9C-BE90-82700F200968}"/>
              </a:ext>
            </a:extLst>
          </p:cNvPr>
          <p:cNvSpPr txBox="1"/>
          <p:nvPr/>
        </p:nvSpPr>
        <p:spPr>
          <a:xfrm>
            <a:off x="706869" y="6038215"/>
            <a:ext cx="11249042" cy="646331"/>
          </a:xfrm>
          <a:prstGeom prst="rect">
            <a:avLst/>
          </a:prstGeom>
          <a:noFill/>
        </p:spPr>
        <p:txBody>
          <a:bodyPr wrap="none" rtlCol="0">
            <a:spAutoFit/>
          </a:bodyPr>
          <a:lstStyle/>
          <a:p>
            <a:r>
              <a:rPr lang="en-US" b="1" dirty="0"/>
              <a:t>Tornado captured on CCTV at </a:t>
            </a:r>
            <a:r>
              <a:rPr lang="en-US" b="1" dirty="0" err="1"/>
              <a:t>Marwell</a:t>
            </a:r>
            <a:r>
              <a:rPr lang="en-US" b="1" dirty="0"/>
              <a:t> Zoo in Hampshire (approximate time 1515 UTC): </a:t>
            </a:r>
            <a:r>
              <a:rPr lang="en-US" dirty="0">
                <a:hlinkClick r:id="rId3"/>
              </a:rPr>
              <a:t>https://www.bbc.com/news/</a:t>
            </a:r>
          </a:p>
          <a:p>
            <a:r>
              <a:rPr lang="en-US" dirty="0">
                <a:hlinkClick r:id="rId3"/>
              </a:rPr>
              <a:t>uk-england-hampshire-63376546?fbclid=IwAR330hm5J5D8MvY6-v9ev95Px5jKcC8sUdE4lYYjgjnr6q2kMdPPS1TNnvU</a:t>
            </a:r>
            <a:endParaRPr lang="en-US" dirty="0"/>
          </a:p>
        </p:txBody>
      </p:sp>
    </p:spTree>
    <p:extLst>
      <p:ext uri="{BB962C8B-B14F-4D97-AF65-F5344CB8AC3E}">
        <p14:creationId xmlns:p14="http://schemas.microsoft.com/office/powerpoint/2010/main" val="32104940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BF4A327B-CA4C-40B9-9D39-C78FEE28D2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529390" cy="6858000"/>
          </a:xfrm>
          <a:prstGeom prst="rect">
            <a:avLst/>
          </a:prstGeom>
        </p:spPr>
      </p:pic>
      <p:sp>
        <p:nvSpPr>
          <p:cNvPr id="2" name="TextBox 1">
            <a:extLst>
              <a:ext uri="{FF2B5EF4-FFF2-40B4-BE49-F238E27FC236}">
                <a16:creationId xmlns:a16="http://schemas.microsoft.com/office/drawing/2014/main" id="{AE4FCD1B-7BC0-4FC4-988C-2DF26E789640}"/>
              </a:ext>
            </a:extLst>
          </p:cNvPr>
          <p:cNvSpPr txBox="1"/>
          <p:nvPr/>
        </p:nvSpPr>
        <p:spPr>
          <a:xfrm>
            <a:off x="8439807" y="196544"/>
            <a:ext cx="26004267" cy="2308324"/>
          </a:xfrm>
          <a:prstGeom prst="rect">
            <a:avLst/>
          </a:prstGeom>
          <a:noFill/>
        </p:spPr>
        <p:txBody>
          <a:bodyPr wrap="square" rtlCol="0">
            <a:spAutoFit/>
          </a:bodyPr>
          <a:lstStyle/>
          <a:p>
            <a:pPr algn="just"/>
            <a:r>
              <a:rPr lang="en-US" b="1" dirty="0"/>
              <a:t>F-18 SSMIS polarization-corrected </a:t>
            </a:r>
          </a:p>
          <a:p>
            <a:pPr algn="just"/>
            <a:r>
              <a:rPr lang="en-US" b="1" dirty="0"/>
              <a:t>temperature (PCT, K) and 183 +/- 7 </a:t>
            </a:r>
          </a:p>
          <a:p>
            <a:pPr algn="just"/>
            <a:r>
              <a:rPr lang="en-US" b="1" dirty="0"/>
              <a:t>GHz brightness temperature with </a:t>
            </a:r>
          </a:p>
          <a:p>
            <a:pPr algn="just"/>
            <a:r>
              <a:rPr lang="en-US" b="1" dirty="0"/>
              <a:t>overlying UKMO radar rain rate. Dual-</a:t>
            </a:r>
          </a:p>
          <a:p>
            <a:pPr algn="just"/>
            <a:r>
              <a:rPr lang="en-US" b="1" dirty="0"/>
              <a:t>polarized 91 GHz brightness </a:t>
            </a:r>
          </a:p>
          <a:p>
            <a:pPr algn="just"/>
            <a:r>
              <a:rPr lang="en-US" b="1" dirty="0"/>
              <a:t>temperature datasets allow for </a:t>
            </a:r>
          </a:p>
          <a:p>
            <a:pPr algn="just"/>
            <a:r>
              <a:rPr lang="en-US" b="1" dirty="0"/>
              <a:t>calculating polarization-corrected </a:t>
            </a:r>
          </a:p>
          <a:p>
            <a:pPr algn="just"/>
            <a:r>
              <a:rPr lang="en-US" b="1" dirty="0"/>
              <a:t>Temperature.</a:t>
            </a:r>
          </a:p>
        </p:txBody>
      </p:sp>
      <p:sp>
        <p:nvSpPr>
          <p:cNvPr id="3" name="TextBox 2">
            <a:extLst>
              <a:ext uri="{FF2B5EF4-FFF2-40B4-BE49-F238E27FC236}">
                <a16:creationId xmlns:a16="http://schemas.microsoft.com/office/drawing/2014/main" id="{67F62BEB-782D-43E5-A40C-766B2093C257}"/>
              </a:ext>
            </a:extLst>
          </p:cNvPr>
          <p:cNvSpPr txBox="1"/>
          <p:nvPr/>
        </p:nvSpPr>
        <p:spPr>
          <a:xfrm>
            <a:off x="8439807" y="2879832"/>
            <a:ext cx="3527312" cy="646331"/>
          </a:xfrm>
          <a:prstGeom prst="rect">
            <a:avLst/>
          </a:prstGeom>
          <a:noFill/>
        </p:spPr>
        <p:txBody>
          <a:bodyPr wrap="none" rtlCol="0">
            <a:spAutoFit/>
          </a:bodyPr>
          <a:lstStyle/>
          <a:p>
            <a:r>
              <a:rPr lang="en-US" b="1" dirty="0"/>
              <a:t>Dean Hill, Wiltshire, Doppler radar </a:t>
            </a:r>
          </a:p>
          <a:p>
            <a:r>
              <a:rPr lang="en-US" b="1" dirty="0"/>
              <a:t>reflectivity and velocity. </a:t>
            </a:r>
          </a:p>
        </p:txBody>
      </p:sp>
      <p:sp>
        <p:nvSpPr>
          <p:cNvPr id="4" name="TextBox 3">
            <a:extLst>
              <a:ext uri="{FF2B5EF4-FFF2-40B4-BE49-F238E27FC236}">
                <a16:creationId xmlns:a16="http://schemas.microsoft.com/office/drawing/2014/main" id="{4ACAF39A-E0B8-4E1C-81EE-1BBD2DCE4E9D}"/>
              </a:ext>
            </a:extLst>
          </p:cNvPr>
          <p:cNvSpPr txBox="1"/>
          <p:nvPr/>
        </p:nvSpPr>
        <p:spPr>
          <a:xfrm>
            <a:off x="8450835" y="3570622"/>
            <a:ext cx="3792192" cy="3139321"/>
          </a:xfrm>
          <a:prstGeom prst="rect">
            <a:avLst/>
          </a:prstGeom>
          <a:noFill/>
        </p:spPr>
        <p:txBody>
          <a:bodyPr wrap="none" rtlCol="0">
            <a:spAutoFit/>
          </a:bodyPr>
          <a:lstStyle/>
          <a:p>
            <a:pPr algn="just"/>
            <a:r>
              <a:rPr lang="en-US" b="1" dirty="0"/>
              <a:t>SSMIS and Doppler radar datasets </a:t>
            </a:r>
          </a:p>
          <a:p>
            <a:pPr algn="just"/>
            <a:r>
              <a:rPr lang="en-US" b="1" dirty="0"/>
              <a:t>are employed to extract the most </a:t>
            </a:r>
          </a:p>
          <a:p>
            <a:pPr algn="just"/>
            <a:r>
              <a:rPr lang="en-US" b="1" dirty="0"/>
              <a:t>important patterns related to severe </a:t>
            </a:r>
          </a:p>
          <a:p>
            <a:pPr algn="just"/>
            <a:r>
              <a:rPr lang="en-US" b="1" dirty="0"/>
              <a:t>convection, downburst, and tornado </a:t>
            </a:r>
          </a:p>
          <a:p>
            <a:pPr algn="just"/>
            <a:r>
              <a:rPr lang="en-US" b="1" dirty="0"/>
              <a:t>occurrence. Comparison of passive </a:t>
            </a:r>
          </a:p>
          <a:p>
            <a:pPr algn="just"/>
            <a:r>
              <a:rPr lang="en-US" b="1" dirty="0"/>
              <a:t>(SSMIS) and active (radar) microwave</a:t>
            </a:r>
          </a:p>
          <a:p>
            <a:pPr algn="just"/>
            <a:r>
              <a:rPr lang="en-US" b="1" dirty="0"/>
              <a:t>imagery reveal storm physical and </a:t>
            </a:r>
          </a:p>
          <a:p>
            <a:pPr algn="just"/>
            <a:r>
              <a:rPr lang="en-US" b="1" dirty="0"/>
              <a:t>dynamic forcing factors that promote </a:t>
            </a:r>
          </a:p>
          <a:p>
            <a:pPr algn="just"/>
            <a:r>
              <a:rPr lang="en-US" b="1" dirty="0"/>
              <a:t>intense downdraft and outflow wind </a:t>
            </a:r>
          </a:p>
          <a:p>
            <a:pPr algn="just"/>
            <a:r>
              <a:rPr lang="en-US" b="1" dirty="0"/>
              <a:t>generation and, in some cases, </a:t>
            </a:r>
          </a:p>
          <a:p>
            <a:pPr algn="just"/>
            <a:r>
              <a:rPr lang="en-US" b="1" dirty="0" err="1"/>
              <a:t>tornadogenesis</a:t>
            </a:r>
            <a:r>
              <a:rPr lang="en-US" b="1" dirty="0"/>
              <a:t>.</a:t>
            </a:r>
          </a:p>
        </p:txBody>
      </p:sp>
    </p:spTree>
    <p:extLst>
      <p:ext uri="{BB962C8B-B14F-4D97-AF65-F5344CB8AC3E}">
        <p14:creationId xmlns:p14="http://schemas.microsoft.com/office/powerpoint/2010/main" val="28773141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Content Placeholder 18">
            <a:extLst>
              <a:ext uri="{FF2B5EF4-FFF2-40B4-BE49-F238E27FC236}">
                <a16:creationId xmlns:a16="http://schemas.microsoft.com/office/drawing/2014/main" id="{9DDEB4FE-4A4A-4E07-A00A-330E2CF3BB69}"/>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223863" y="672090"/>
            <a:ext cx="5986514" cy="5504873"/>
          </a:xfrm>
        </p:spPr>
      </p:pic>
      <p:pic>
        <p:nvPicPr>
          <p:cNvPr id="23" name="Content Placeholder 22">
            <a:extLst>
              <a:ext uri="{FF2B5EF4-FFF2-40B4-BE49-F238E27FC236}">
                <a16:creationId xmlns:a16="http://schemas.microsoft.com/office/drawing/2014/main" id="{38FEC654-7B90-4E38-895E-ED218C362B55}"/>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0" y="912863"/>
            <a:ext cx="6280417" cy="5023326"/>
          </a:xfrm>
        </p:spPr>
      </p:pic>
      <p:sp>
        <p:nvSpPr>
          <p:cNvPr id="24" name="Rectangle 23">
            <a:extLst>
              <a:ext uri="{FF2B5EF4-FFF2-40B4-BE49-F238E27FC236}">
                <a16:creationId xmlns:a16="http://schemas.microsoft.com/office/drawing/2014/main" id="{821EF96B-A593-42DC-944C-97BC9BCBA10B}"/>
              </a:ext>
            </a:extLst>
          </p:cNvPr>
          <p:cNvSpPr/>
          <p:nvPr/>
        </p:nvSpPr>
        <p:spPr>
          <a:xfrm>
            <a:off x="2558473" y="2438400"/>
            <a:ext cx="1828800" cy="2124364"/>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DB4BD123-7E18-4D66-AA75-197160031E49}"/>
              </a:ext>
            </a:extLst>
          </p:cNvPr>
          <p:cNvSpPr/>
          <p:nvPr/>
        </p:nvSpPr>
        <p:spPr>
          <a:xfrm>
            <a:off x="8691418" y="2992581"/>
            <a:ext cx="1025237" cy="628073"/>
          </a:xfrm>
          <a:prstGeom prst="ellipse">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1F4DBDFF-41E5-44D5-BA39-5A4221F12215}"/>
              </a:ext>
            </a:extLst>
          </p:cNvPr>
          <p:cNvCxnSpPr>
            <a:cxnSpLocks/>
          </p:cNvCxnSpPr>
          <p:nvPr/>
        </p:nvCxnSpPr>
        <p:spPr>
          <a:xfrm>
            <a:off x="4387273" y="3297381"/>
            <a:ext cx="4304145"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D5B640D8-A578-458C-9370-77A4865A9C35}"/>
              </a:ext>
            </a:extLst>
          </p:cNvPr>
          <p:cNvSpPr txBox="1"/>
          <p:nvPr/>
        </p:nvSpPr>
        <p:spPr>
          <a:xfrm>
            <a:off x="111000" y="921811"/>
            <a:ext cx="370614" cy="369332"/>
          </a:xfrm>
          <a:prstGeom prst="rect">
            <a:avLst/>
          </a:prstGeom>
          <a:noFill/>
        </p:spPr>
        <p:txBody>
          <a:bodyPr wrap="none" rtlCol="0">
            <a:spAutoFit/>
          </a:bodyPr>
          <a:lstStyle/>
          <a:p>
            <a:r>
              <a:rPr lang="en-US" b="1" dirty="0"/>
              <a:t>a)</a:t>
            </a:r>
          </a:p>
        </p:txBody>
      </p:sp>
      <p:sp>
        <p:nvSpPr>
          <p:cNvPr id="8" name="TextBox 7">
            <a:extLst>
              <a:ext uri="{FF2B5EF4-FFF2-40B4-BE49-F238E27FC236}">
                <a16:creationId xmlns:a16="http://schemas.microsoft.com/office/drawing/2014/main" id="{20D1A043-4F96-46C6-A018-51B81BFCD553}"/>
              </a:ext>
            </a:extLst>
          </p:cNvPr>
          <p:cNvSpPr txBox="1"/>
          <p:nvPr/>
        </p:nvSpPr>
        <p:spPr>
          <a:xfrm>
            <a:off x="6705477" y="1004303"/>
            <a:ext cx="380232" cy="369332"/>
          </a:xfrm>
          <a:prstGeom prst="rect">
            <a:avLst/>
          </a:prstGeom>
          <a:noFill/>
        </p:spPr>
        <p:txBody>
          <a:bodyPr wrap="none" rtlCol="0">
            <a:spAutoFit/>
          </a:bodyPr>
          <a:lstStyle/>
          <a:p>
            <a:r>
              <a:rPr lang="en-US" b="1" dirty="0"/>
              <a:t>b)</a:t>
            </a:r>
          </a:p>
        </p:txBody>
      </p:sp>
      <p:sp>
        <p:nvSpPr>
          <p:cNvPr id="9" name="TextBox 8">
            <a:extLst>
              <a:ext uri="{FF2B5EF4-FFF2-40B4-BE49-F238E27FC236}">
                <a16:creationId xmlns:a16="http://schemas.microsoft.com/office/drawing/2014/main" id="{E89ED553-1513-420F-A35E-AA43A7CD2914}"/>
              </a:ext>
            </a:extLst>
          </p:cNvPr>
          <p:cNvSpPr txBox="1"/>
          <p:nvPr/>
        </p:nvSpPr>
        <p:spPr>
          <a:xfrm>
            <a:off x="4644552" y="3346693"/>
            <a:ext cx="298480" cy="307777"/>
          </a:xfrm>
          <a:prstGeom prst="rect">
            <a:avLst/>
          </a:prstGeom>
          <a:noFill/>
        </p:spPr>
        <p:txBody>
          <a:bodyPr wrap="none" rtlCol="0">
            <a:spAutoFit/>
          </a:bodyPr>
          <a:lstStyle/>
          <a:p>
            <a:r>
              <a:rPr lang="en-US" sz="1400" b="1" dirty="0"/>
              <a:t>H</a:t>
            </a:r>
          </a:p>
        </p:txBody>
      </p:sp>
      <p:sp>
        <p:nvSpPr>
          <p:cNvPr id="3" name="TextBox 2">
            <a:extLst>
              <a:ext uri="{FF2B5EF4-FFF2-40B4-BE49-F238E27FC236}">
                <a16:creationId xmlns:a16="http://schemas.microsoft.com/office/drawing/2014/main" id="{FCC75F6C-8DBD-450B-91B7-6F0321C60064}"/>
              </a:ext>
            </a:extLst>
          </p:cNvPr>
          <p:cNvSpPr txBox="1"/>
          <p:nvPr/>
        </p:nvSpPr>
        <p:spPr>
          <a:xfrm>
            <a:off x="0" y="6233070"/>
            <a:ext cx="11413766" cy="646331"/>
          </a:xfrm>
          <a:prstGeom prst="rect">
            <a:avLst/>
          </a:prstGeom>
          <a:noFill/>
        </p:spPr>
        <p:txBody>
          <a:bodyPr wrap="none" rtlCol="0">
            <a:spAutoFit/>
          </a:bodyPr>
          <a:lstStyle/>
          <a:p>
            <a:r>
              <a:rPr lang="en-US" b="1" dirty="0"/>
              <a:t>National Weather Service Climate Prediction Center morphing technique (CMORPH) </a:t>
            </a:r>
          </a:p>
          <a:p>
            <a:r>
              <a:rPr lang="en-US" b="1" dirty="0"/>
              <a:t>precipitation rate datasets were obtained and visualized to evaluate the overall morphology and intensity of the MCS.</a:t>
            </a:r>
          </a:p>
        </p:txBody>
      </p:sp>
      <p:sp>
        <p:nvSpPr>
          <p:cNvPr id="12" name="Title 1">
            <a:extLst>
              <a:ext uri="{FF2B5EF4-FFF2-40B4-BE49-F238E27FC236}">
                <a16:creationId xmlns:a16="http://schemas.microsoft.com/office/drawing/2014/main" id="{6AE2F22E-0B85-4D2B-84BD-1842EE757957}"/>
              </a:ext>
            </a:extLst>
          </p:cNvPr>
          <p:cNvSpPr>
            <a:spLocks noGrp="1"/>
          </p:cNvSpPr>
          <p:nvPr>
            <p:ph type="title"/>
          </p:nvPr>
        </p:nvSpPr>
        <p:spPr>
          <a:xfrm>
            <a:off x="838200" y="0"/>
            <a:ext cx="10515600" cy="856751"/>
          </a:xfrm>
        </p:spPr>
        <p:txBody>
          <a:bodyPr>
            <a:normAutofit/>
          </a:bodyPr>
          <a:lstStyle/>
          <a:p>
            <a:pPr algn="ctr"/>
            <a:r>
              <a:rPr lang="en-US" b="1" dirty="0"/>
              <a:t>Satellite Passive MW-derived Rainfall Rate</a:t>
            </a:r>
          </a:p>
        </p:txBody>
      </p:sp>
    </p:spTree>
    <p:extLst>
      <p:ext uri="{BB962C8B-B14F-4D97-AF65-F5344CB8AC3E}">
        <p14:creationId xmlns:p14="http://schemas.microsoft.com/office/powerpoint/2010/main" val="33707744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BA2E6F3-9AC6-4D52-8BF9-1506B3D351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29" y="0"/>
            <a:ext cx="12188571" cy="6858000"/>
          </a:xfrm>
          <a:prstGeom prst="rect">
            <a:avLst/>
          </a:prstGeom>
        </p:spPr>
      </p:pic>
      <p:pic>
        <p:nvPicPr>
          <p:cNvPr id="11" name="Picture 10">
            <a:extLst>
              <a:ext uri="{FF2B5EF4-FFF2-40B4-BE49-F238E27FC236}">
                <a16:creationId xmlns:a16="http://schemas.microsoft.com/office/drawing/2014/main" id="{C67715EF-53ED-4535-8815-63DDE7BE45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748" y="0"/>
            <a:ext cx="11756572" cy="6858000"/>
          </a:xfrm>
          <a:prstGeom prst="rect">
            <a:avLst/>
          </a:prstGeom>
        </p:spPr>
      </p:pic>
      <p:pic>
        <p:nvPicPr>
          <p:cNvPr id="13" name="Picture 12">
            <a:extLst>
              <a:ext uri="{FF2B5EF4-FFF2-40B4-BE49-F238E27FC236}">
                <a16:creationId xmlns:a16="http://schemas.microsoft.com/office/drawing/2014/main" id="{B8172084-74C1-42A0-8138-A5FE4FC0585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252" y="0"/>
            <a:ext cx="12188571" cy="6858000"/>
          </a:xfrm>
          <a:prstGeom prst="rect">
            <a:avLst/>
          </a:prstGeom>
        </p:spPr>
      </p:pic>
      <p:sp>
        <p:nvSpPr>
          <p:cNvPr id="2" name="TextBox 1">
            <a:extLst>
              <a:ext uri="{FF2B5EF4-FFF2-40B4-BE49-F238E27FC236}">
                <a16:creationId xmlns:a16="http://schemas.microsoft.com/office/drawing/2014/main" id="{292AA5D4-048E-4957-B565-B84298237238}"/>
              </a:ext>
            </a:extLst>
          </p:cNvPr>
          <p:cNvSpPr txBox="1"/>
          <p:nvPr/>
        </p:nvSpPr>
        <p:spPr>
          <a:xfrm>
            <a:off x="233680" y="101600"/>
            <a:ext cx="3876959" cy="369332"/>
          </a:xfrm>
          <a:prstGeom prst="rect">
            <a:avLst/>
          </a:prstGeom>
          <a:noFill/>
        </p:spPr>
        <p:txBody>
          <a:bodyPr wrap="none" rtlCol="0">
            <a:spAutoFit/>
          </a:bodyPr>
          <a:lstStyle/>
          <a:p>
            <a:r>
              <a:rPr lang="en-US" b="1" dirty="0"/>
              <a:t>Courtesy of Matthew Clark, Met Office</a:t>
            </a:r>
          </a:p>
        </p:txBody>
      </p:sp>
    </p:spTree>
    <p:extLst>
      <p:ext uri="{BB962C8B-B14F-4D97-AF65-F5344CB8AC3E}">
        <p14:creationId xmlns:p14="http://schemas.microsoft.com/office/powerpoint/2010/main" val="3709287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2D893-3633-4201-9056-0CBF055700BB}"/>
              </a:ext>
            </a:extLst>
          </p:cNvPr>
          <p:cNvSpPr>
            <a:spLocks noGrp="1"/>
          </p:cNvSpPr>
          <p:nvPr>
            <p:ph type="title"/>
          </p:nvPr>
        </p:nvSpPr>
        <p:spPr>
          <a:xfrm>
            <a:off x="838200" y="18256"/>
            <a:ext cx="10515600" cy="1043290"/>
          </a:xfrm>
        </p:spPr>
        <p:txBody>
          <a:bodyPr/>
          <a:lstStyle/>
          <a:p>
            <a:pPr algn="ctr"/>
            <a:r>
              <a:rPr lang="en-US" b="1" dirty="0"/>
              <a:t>RAOB Sounding: Camborne, Cornwall, UK </a:t>
            </a:r>
          </a:p>
        </p:txBody>
      </p:sp>
      <p:pic>
        <p:nvPicPr>
          <p:cNvPr id="6" name="Content Placeholder 5">
            <a:extLst>
              <a:ext uri="{FF2B5EF4-FFF2-40B4-BE49-F238E27FC236}">
                <a16:creationId xmlns:a16="http://schemas.microsoft.com/office/drawing/2014/main" id="{87050D6C-49A7-4BE6-9C27-7DF4A98CF621}"/>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0" y="1061545"/>
            <a:ext cx="6025416" cy="5623034"/>
          </a:xfrm>
        </p:spPr>
      </p:pic>
      <p:pic>
        <p:nvPicPr>
          <p:cNvPr id="10" name="Content Placeholder 9">
            <a:extLst>
              <a:ext uri="{FF2B5EF4-FFF2-40B4-BE49-F238E27FC236}">
                <a16:creationId xmlns:a16="http://schemas.microsoft.com/office/drawing/2014/main" id="{4FEA193A-5EF7-421B-BD81-983CF269B5AF}"/>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6025416" y="1115156"/>
            <a:ext cx="5967969" cy="5569423"/>
          </a:xfrm>
        </p:spPr>
      </p:pic>
      <p:sp>
        <p:nvSpPr>
          <p:cNvPr id="21" name="TextBox 20">
            <a:extLst>
              <a:ext uri="{FF2B5EF4-FFF2-40B4-BE49-F238E27FC236}">
                <a16:creationId xmlns:a16="http://schemas.microsoft.com/office/drawing/2014/main" id="{723D6373-7D74-46D7-A18D-74E7AA82311A}"/>
              </a:ext>
            </a:extLst>
          </p:cNvPr>
          <p:cNvSpPr txBox="1"/>
          <p:nvPr/>
        </p:nvSpPr>
        <p:spPr>
          <a:xfrm>
            <a:off x="563017" y="5780689"/>
            <a:ext cx="324627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Conditional/potential instability</a:t>
            </a:r>
          </a:p>
        </p:txBody>
      </p:sp>
      <p:sp>
        <p:nvSpPr>
          <p:cNvPr id="27" name="Oval 26">
            <a:extLst>
              <a:ext uri="{FF2B5EF4-FFF2-40B4-BE49-F238E27FC236}">
                <a16:creationId xmlns:a16="http://schemas.microsoft.com/office/drawing/2014/main" id="{23536DF8-B8C9-4E5F-A75B-EB3239C9E4DA}"/>
              </a:ext>
            </a:extLst>
          </p:cNvPr>
          <p:cNvSpPr/>
          <p:nvPr/>
        </p:nvSpPr>
        <p:spPr>
          <a:xfrm>
            <a:off x="3809290" y="5678947"/>
            <a:ext cx="1240221" cy="648281"/>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Oval 27">
            <a:extLst>
              <a:ext uri="{FF2B5EF4-FFF2-40B4-BE49-F238E27FC236}">
                <a16:creationId xmlns:a16="http://schemas.microsoft.com/office/drawing/2014/main" id="{03EBCB8B-40C8-4722-B860-E7E9BF504EBE}"/>
              </a:ext>
            </a:extLst>
          </p:cNvPr>
          <p:cNvSpPr/>
          <p:nvPr/>
        </p:nvSpPr>
        <p:spPr>
          <a:xfrm>
            <a:off x="8238690" y="5673692"/>
            <a:ext cx="1240221" cy="648281"/>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9" name="Straight Arrow Connector 28">
            <a:extLst>
              <a:ext uri="{FF2B5EF4-FFF2-40B4-BE49-F238E27FC236}">
                <a16:creationId xmlns:a16="http://schemas.microsoft.com/office/drawing/2014/main" id="{11CAF1A3-0A94-4325-8F4C-989A6EF3DCD8}"/>
              </a:ext>
            </a:extLst>
          </p:cNvPr>
          <p:cNvCxnSpPr>
            <a:cxnSpLocks/>
          </p:cNvCxnSpPr>
          <p:nvPr/>
        </p:nvCxnSpPr>
        <p:spPr>
          <a:xfrm flipV="1">
            <a:off x="5049511" y="5997832"/>
            <a:ext cx="3189179" cy="263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CCA5BBC9-48AE-4C90-8FB8-D2C368B36215}"/>
              </a:ext>
            </a:extLst>
          </p:cNvPr>
          <p:cNvSpPr txBox="1"/>
          <p:nvPr/>
        </p:nvSpPr>
        <p:spPr>
          <a:xfrm>
            <a:off x="111000" y="921811"/>
            <a:ext cx="352982" cy="369332"/>
          </a:xfrm>
          <a:prstGeom prst="rect">
            <a:avLst/>
          </a:prstGeom>
          <a:noFill/>
        </p:spPr>
        <p:txBody>
          <a:bodyPr wrap="none" rtlCol="0">
            <a:spAutoFit/>
          </a:bodyPr>
          <a:lstStyle/>
          <a:p>
            <a:r>
              <a:rPr lang="en-US" b="1" dirty="0"/>
              <a:t>c)</a:t>
            </a:r>
          </a:p>
        </p:txBody>
      </p:sp>
      <p:sp>
        <p:nvSpPr>
          <p:cNvPr id="12" name="TextBox 11">
            <a:extLst>
              <a:ext uri="{FF2B5EF4-FFF2-40B4-BE49-F238E27FC236}">
                <a16:creationId xmlns:a16="http://schemas.microsoft.com/office/drawing/2014/main" id="{C6A5A33E-5059-4C69-B863-D46F0593B518}"/>
              </a:ext>
            </a:extLst>
          </p:cNvPr>
          <p:cNvSpPr txBox="1"/>
          <p:nvPr/>
        </p:nvSpPr>
        <p:spPr>
          <a:xfrm>
            <a:off x="6136416" y="1034272"/>
            <a:ext cx="380232" cy="369332"/>
          </a:xfrm>
          <a:prstGeom prst="rect">
            <a:avLst/>
          </a:prstGeom>
          <a:noFill/>
        </p:spPr>
        <p:txBody>
          <a:bodyPr wrap="none" rtlCol="0">
            <a:spAutoFit/>
          </a:bodyPr>
          <a:lstStyle/>
          <a:p>
            <a:r>
              <a:rPr lang="en-US" b="1" dirty="0"/>
              <a:t>d)</a:t>
            </a:r>
          </a:p>
        </p:txBody>
      </p:sp>
      <p:sp>
        <p:nvSpPr>
          <p:cNvPr id="13" name="TextBox 12">
            <a:extLst>
              <a:ext uri="{FF2B5EF4-FFF2-40B4-BE49-F238E27FC236}">
                <a16:creationId xmlns:a16="http://schemas.microsoft.com/office/drawing/2014/main" id="{7E0133B1-E772-45D0-8C5A-531C9A5FAF32}"/>
              </a:ext>
            </a:extLst>
          </p:cNvPr>
          <p:cNvSpPr txBox="1"/>
          <p:nvPr/>
        </p:nvSpPr>
        <p:spPr>
          <a:xfrm>
            <a:off x="3678251" y="2481385"/>
            <a:ext cx="20994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WGP + 10 = 47.5 </a:t>
            </a:r>
            <a:r>
              <a:rPr kumimoji="0" lang="en-US" sz="1800" b="1" i="0" u="none" strike="noStrike" kern="1200" cap="none" spc="0" normalizeH="0" baseline="0" noProof="0" dirty="0" err="1">
                <a:ln>
                  <a:noFill/>
                </a:ln>
                <a:solidFill>
                  <a:prstClr val="black"/>
                </a:solidFill>
                <a:effectLst/>
                <a:uLnTx/>
                <a:uFillTx/>
                <a:latin typeface="Calibri" panose="020F0502020204030204"/>
                <a:ea typeface="+mn-ea"/>
                <a:cs typeface="+mn-cs"/>
              </a:rPr>
              <a:t>kt</a:t>
            </a: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pic>
        <p:nvPicPr>
          <p:cNvPr id="7" name="Picture 6">
            <a:extLst>
              <a:ext uri="{FF2B5EF4-FFF2-40B4-BE49-F238E27FC236}">
                <a16:creationId xmlns:a16="http://schemas.microsoft.com/office/drawing/2014/main" id="{20B761C3-B3F4-4B0C-B0B3-E72213A8121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38690" y="1459040"/>
            <a:ext cx="2304293" cy="2414021"/>
          </a:xfrm>
          <a:prstGeom prst="rect">
            <a:avLst/>
          </a:prstGeom>
        </p:spPr>
      </p:pic>
      <p:sp>
        <p:nvSpPr>
          <p:cNvPr id="15" name="TextBox 14">
            <a:extLst>
              <a:ext uri="{FF2B5EF4-FFF2-40B4-BE49-F238E27FC236}">
                <a16:creationId xmlns:a16="http://schemas.microsoft.com/office/drawing/2014/main" id="{04410138-65F7-4384-A539-5A4C445C0BBA}"/>
              </a:ext>
            </a:extLst>
          </p:cNvPr>
          <p:cNvSpPr txBox="1"/>
          <p:nvPr/>
        </p:nvSpPr>
        <p:spPr>
          <a:xfrm>
            <a:off x="7008985" y="4838877"/>
            <a:ext cx="3628750" cy="369332"/>
          </a:xfrm>
          <a:prstGeom prst="rect">
            <a:avLst/>
          </a:prstGeom>
          <a:noFill/>
        </p:spPr>
        <p:txBody>
          <a:bodyPr wrap="none" rtlCol="0">
            <a:spAutoFit/>
          </a:bodyPr>
          <a:lstStyle/>
          <a:p>
            <a:r>
              <a:rPr lang="en-US" b="1" dirty="0">
                <a:solidFill>
                  <a:srgbClr val="FF0000"/>
                </a:solidFill>
              </a:rPr>
              <a:t>Optimal for strong convective winds</a:t>
            </a:r>
          </a:p>
        </p:txBody>
      </p:sp>
      <p:sp>
        <p:nvSpPr>
          <p:cNvPr id="16" name="Rectangle 15">
            <a:extLst>
              <a:ext uri="{FF2B5EF4-FFF2-40B4-BE49-F238E27FC236}">
                <a16:creationId xmlns:a16="http://schemas.microsoft.com/office/drawing/2014/main" id="{30A9000C-84EB-4D52-8755-3437DC20E7AA}"/>
              </a:ext>
            </a:extLst>
          </p:cNvPr>
          <p:cNvSpPr/>
          <p:nvPr/>
        </p:nvSpPr>
        <p:spPr>
          <a:xfrm>
            <a:off x="8333147" y="5366864"/>
            <a:ext cx="1085584" cy="535232"/>
          </a:xfrm>
          <a:prstGeom prst="rect">
            <a:avLst/>
          </a:prstGeom>
          <a:noFill/>
          <a:ln w="317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05B3E11-54EE-4A5D-8AEF-94B8C85018F6}"/>
              </a:ext>
            </a:extLst>
          </p:cNvPr>
          <p:cNvSpPr txBox="1"/>
          <p:nvPr/>
        </p:nvSpPr>
        <p:spPr>
          <a:xfrm>
            <a:off x="614838" y="5449814"/>
            <a:ext cx="1959383" cy="369332"/>
          </a:xfrm>
          <a:prstGeom prst="rect">
            <a:avLst/>
          </a:prstGeom>
          <a:noFill/>
        </p:spPr>
        <p:txBody>
          <a:bodyPr wrap="none" rtlCol="0">
            <a:spAutoFit/>
          </a:bodyPr>
          <a:lstStyle/>
          <a:p>
            <a:r>
              <a:rPr lang="en-US" b="1" dirty="0">
                <a:solidFill>
                  <a:srgbClr val="FF0000"/>
                </a:solidFill>
              </a:rPr>
              <a:t>LCL height = 582 m</a:t>
            </a:r>
          </a:p>
        </p:txBody>
      </p:sp>
    </p:spTree>
    <p:extLst>
      <p:ext uri="{BB962C8B-B14F-4D97-AF65-F5344CB8AC3E}">
        <p14:creationId xmlns:p14="http://schemas.microsoft.com/office/powerpoint/2010/main" val="2970940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16"/>
                                        </p:tgtEl>
                                        <p:attrNameLst>
                                          <p:attrName>style.visibility</p:attrName>
                                        </p:attrNameLst>
                                      </p:cBhvr>
                                      <p:to>
                                        <p:strVal val="visible"/>
                                      </p:to>
                                    </p:set>
                                    <p:anim calcmode="lin" valueType="num">
                                      <p:cBhvr additive="base">
                                        <p:cTn id="14" dur="500" fill="hold"/>
                                        <p:tgtEl>
                                          <p:spTgt spid="16"/>
                                        </p:tgtEl>
                                        <p:attrNameLst>
                                          <p:attrName>ppt_x</p:attrName>
                                        </p:attrNameLst>
                                      </p:cBhvr>
                                      <p:tavLst>
                                        <p:tav tm="0">
                                          <p:val>
                                            <p:strVal val="#ppt_x"/>
                                          </p:val>
                                        </p:tav>
                                        <p:tav tm="100000">
                                          <p:val>
                                            <p:strVal val="#ppt_x"/>
                                          </p:val>
                                        </p:tav>
                                      </p:tavLst>
                                    </p:anim>
                                    <p:anim calcmode="lin" valueType="num">
                                      <p:cBhvr additive="base">
                                        <p:cTn id="15"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2D893-3633-4201-9056-0CBF055700BB}"/>
              </a:ext>
            </a:extLst>
          </p:cNvPr>
          <p:cNvSpPr>
            <a:spLocks noGrp="1"/>
          </p:cNvSpPr>
          <p:nvPr>
            <p:ph type="title"/>
          </p:nvPr>
        </p:nvSpPr>
        <p:spPr>
          <a:xfrm>
            <a:off x="838200" y="18256"/>
            <a:ext cx="10515600" cy="1043290"/>
          </a:xfrm>
        </p:spPr>
        <p:txBody>
          <a:bodyPr/>
          <a:lstStyle/>
          <a:p>
            <a:pPr algn="ctr"/>
            <a:r>
              <a:rPr lang="en-US" b="1" dirty="0"/>
              <a:t>NOAA-20 NUCAPS: Truro, Cornwall, UK </a:t>
            </a:r>
          </a:p>
        </p:txBody>
      </p:sp>
      <p:pic>
        <p:nvPicPr>
          <p:cNvPr id="7" name="Content Placeholder 6">
            <a:extLst>
              <a:ext uri="{FF2B5EF4-FFF2-40B4-BE49-F238E27FC236}">
                <a16:creationId xmlns:a16="http://schemas.microsoft.com/office/drawing/2014/main" id="{4567ED2B-14B7-4A72-9F0F-5523215D4B23}"/>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0" y="1060418"/>
            <a:ext cx="6049148" cy="5645181"/>
          </a:xfrm>
        </p:spPr>
      </p:pic>
      <p:pic>
        <p:nvPicPr>
          <p:cNvPr id="13" name="Content Placeholder 12">
            <a:extLst>
              <a:ext uri="{FF2B5EF4-FFF2-40B4-BE49-F238E27FC236}">
                <a16:creationId xmlns:a16="http://schemas.microsoft.com/office/drawing/2014/main" id="{59D63E22-4893-4DFD-8009-18FD953605D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959613" y="1060418"/>
            <a:ext cx="6049147" cy="5645180"/>
          </a:xfrm>
        </p:spPr>
      </p:pic>
      <p:pic>
        <p:nvPicPr>
          <p:cNvPr id="17" name="Picture 16">
            <a:extLst>
              <a:ext uri="{FF2B5EF4-FFF2-40B4-BE49-F238E27FC236}">
                <a16:creationId xmlns:a16="http://schemas.microsoft.com/office/drawing/2014/main" id="{7D0B31D3-5F11-4774-A458-F0F28B66FFC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98025" y="1468987"/>
            <a:ext cx="2478029" cy="2414021"/>
          </a:xfrm>
          <a:prstGeom prst="rect">
            <a:avLst/>
          </a:prstGeom>
        </p:spPr>
      </p:pic>
      <p:sp>
        <p:nvSpPr>
          <p:cNvPr id="6" name="TextBox 5">
            <a:extLst>
              <a:ext uri="{FF2B5EF4-FFF2-40B4-BE49-F238E27FC236}">
                <a16:creationId xmlns:a16="http://schemas.microsoft.com/office/drawing/2014/main" id="{03B0EEA2-34C4-4D3A-AE47-2691CF4EAC79}"/>
              </a:ext>
            </a:extLst>
          </p:cNvPr>
          <p:cNvSpPr txBox="1"/>
          <p:nvPr/>
        </p:nvSpPr>
        <p:spPr>
          <a:xfrm>
            <a:off x="111000" y="921811"/>
            <a:ext cx="352982" cy="369332"/>
          </a:xfrm>
          <a:prstGeom prst="rect">
            <a:avLst/>
          </a:prstGeom>
          <a:noFill/>
        </p:spPr>
        <p:txBody>
          <a:bodyPr wrap="none" rtlCol="0">
            <a:spAutoFit/>
          </a:bodyPr>
          <a:lstStyle/>
          <a:p>
            <a:r>
              <a:rPr lang="en-US" b="1" dirty="0"/>
              <a:t>c)</a:t>
            </a:r>
          </a:p>
        </p:txBody>
      </p:sp>
      <p:sp>
        <p:nvSpPr>
          <p:cNvPr id="8" name="TextBox 7">
            <a:extLst>
              <a:ext uri="{FF2B5EF4-FFF2-40B4-BE49-F238E27FC236}">
                <a16:creationId xmlns:a16="http://schemas.microsoft.com/office/drawing/2014/main" id="{9DB3ADCA-FCEB-42CF-80EE-78EC7F9E3A00}"/>
              </a:ext>
            </a:extLst>
          </p:cNvPr>
          <p:cNvSpPr txBox="1"/>
          <p:nvPr/>
        </p:nvSpPr>
        <p:spPr>
          <a:xfrm>
            <a:off x="6043134" y="1015487"/>
            <a:ext cx="380232" cy="369332"/>
          </a:xfrm>
          <a:prstGeom prst="rect">
            <a:avLst/>
          </a:prstGeom>
          <a:noFill/>
        </p:spPr>
        <p:txBody>
          <a:bodyPr wrap="none" rtlCol="0">
            <a:spAutoFit/>
          </a:bodyPr>
          <a:lstStyle/>
          <a:p>
            <a:r>
              <a:rPr lang="en-US" b="1" dirty="0"/>
              <a:t>d)</a:t>
            </a:r>
          </a:p>
        </p:txBody>
      </p:sp>
      <p:sp>
        <p:nvSpPr>
          <p:cNvPr id="9" name="TextBox 8">
            <a:extLst>
              <a:ext uri="{FF2B5EF4-FFF2-40B4-BE49-F238E27FC236}">
                <a16:creationId xmlns:a16="http://schemas.microsoft.com/office/drawing/2014/main" id="{8C28F7AC-39ED-412E-AD73-08F94FA2F4B9}"/>
              </a:ext>
            </a:extLst>
          </p:cNvPr>
          <p:cNvSpPr txBox="1"/>
          <p:nvPr/>
        </p:nvSpPr>
        <p:spPr>
          <a:xfrm>
            <a:off x="3708731" y="2491331"/>
            <a:ext cx="20994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WGP + 10 = 47.3 </a:t>
            </a:r>
            <a:r>
              <a:rPr kumimoji="0" lang="en-US" sz="1800" b="1" i="0" u="none" strike="noStrike" kern="1200" cap="none" spc="0" normalizeH="0" baseline="0" noProof="0" dirty="0" err="1">
                <a:ln>
                  <a:noFill/>
                </a:ln>
                <a:solidFill>
                  <a:prstClr val="black"/>
                </a:solidFill>
                <a:effectLst/>
                <a:uLnTx/>
                <a:uFillTx/>
                <a:latin typeface="Calibri" panose="020F0502020204030204"/>
                <a:ea typeface="+mn-ea"/>
                <a:cs typeface="+mn-cs"/>
              </a:rPr>
              <a:t>kt</a:t>
            </a: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sp>
        <p:nvSpPr>
          <p:cNvPr id="10" name="Rectangle 9">
            <a:extLst>
              <a:ext uri="{FF2B5EF4-FFF2-40B4-BE49-F238E27FC236}">
                <a16:creationId xmlns:a16="http://schemas.microsoft.com/office/drawing/2014/main" id="{913C43B0-27C5-465E-9256-AF68859CB65C}"/>
              </a:ext>
            </a:extLst>
          </p:cNvPr>
          <p:cNvSpPr/>
          <p:nvPr/>
        </p:nvSpPr>
        <p:spPr>
          <a:xfrm rot="18845175">
            <a:off x="3365360" y="4078873"/>
            <a:ext cx="935051" cy="1671496"/>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E6C2F6F3-0714-4743-AF27-49059590276D}"/>
              </a:ext>
            </a:extLst>
          </p:cNvPr>
          <p:cNvSpPr/>
          <p:nvPr/>
        </p:nvSpPr>
        <p:spPr>
          <a:xfrm>
            <a:off x="3576320" y="4782336"/>
            <a:ext cx="858515" cy="648281"/>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2" name="Straight Arrow Connector 11">
            <a:extLst>
              <a:ext uri="{FF2B5EF4-FFF2-40B4-BE49-F238E27FC236}">
                <a16:creationId xmlns:a16="http://schemas.microsoft.com/office/drawing/2014/main" id="{C3F3281C-8731-4A09-8C21-B8CDA9BAF896}"/>
              </a:ext>
            </a:extLst>
          </p:cNvPr>
          <p:cNvCxnSpPr>
            <a:cxnSpLocks/>
          </p:cNvCxnSpPr>
          <p:nvPr/>
        </p:nvCxnSpPr>
        <p:spPr>
          <a:xfrm flipH="1">
            <a:off x="8904504" y="5430617"/>
            <a:ext cx="82877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F66BB406-B0CB-4B67-A434-D480A167D885}"/>
              </a:ext>
            </a:extLst>
          </p:cNvPr>
          <p:cNvSpPr txBox="1"/>
          <p:nvPr/>
        </p:nvSpPr>
        <p:spPr>
          <a:xfrm>
            <a:off x="9621240" y="5245951"/>
            <a:ext cx="632866" cy="369332"/>
          </a:xfrm>
          <a:prstGeom prst="rect">
            <a:avLst/>
          </a:prstGeom>
          <a:noFill/>
        </p:spPr>
        <p:txBody>
          <a:bodyPr wrap="none" rtlCol="0">
            <a:spAutoFit/>
          </a:bodyPr>
          <a:lstStyle/>
          <a:p>
            <a:r>
              <a:rPr lang="en-US" b="1" dirty="0"/>
              <a:t>WBZ</a:t>
            </a:r>
          </a:p>
        </p:txBody>
      </p:sp>
      <p:sp>
        <p:nvSpPr>
          <p:cNvPr id="16" name="TextBox 15">
            <a:extLst>
              <a:ext uri="{FF2B5EF4-FFF2-40B4-BE49-F238E27FC236}">
                <a16:creationId xmlns:a16="http://schemas.microsoft.com/office/drawing/2014/main" id="{757F51A7-A186-4CED-9305-04F562833883}"/>
              </a:ext>
            </a:extLst>
          </p:cNvPr>
          <p:cNvSpPr txBox="1"/>
          <p:nvPr/>
        </p:nvSpPr>
        <p:spPr>
          <a:xfrm>
            <a:off x="2324611" y="4545289"/>
            <a:ext cx="6511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CI/PI</a:t>
            </a:r>
          </a:p>
        </p:txBody>
      </p:sp>
      <p:sp>
        <p:nvSpPr>
          <p:cNvPr id="18" name="TextBox 17">
            <a:extLst>
              <a:ext uri="{FF2B5EF4-FFF2-40B4-BE49-F238E27FC236}">
                <a16:creationId xmlns:a16="http://schemas.microsoft.com/office/drawing/2014/main" id="{227BB690-5081-477D-9DE3-E95635D31348}"/>
              </a:ext>
            </a:extLst>
          </p:cNvPr>
          <p:cNvSpPr txBox="1"/>
          <p:nvPr/>
        </p:nvSpPr>
        <p:spPr>
          <a:xfrm>
            <a:off x="3643436" y="4930302"/>
            <a:ext cx="43313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UL</a:t>
            </a:r>
          </a:p>
        </p:txBody>
      </p:sp>
      <p:sp>
        <p:nvSpPr>
          <p:cNvPr id="15" name="Rectangle 14">
            <a:extLst>
              <a:ext uri="{FF2B5EF4-FFF2-40B4-BE49-F238E27FC236}">
                <a16:creationId xmlns:a16="http://schemas.microsoft.com/office/drawing/2014/main" id="{85093F56-DD60-41AF-9026-56091CFE4780}"/>
              </a:ext>
            </a:extLst>
          </p:cNvPr>
          <p:cNvSpPr/>
          <p:nvPr/>
        </p:nvSpPr>
        <p:spPr>
          <a:xfrm>
            <a:off x="8365317" y="5347667"/>
            <a:ext cx="1085584" cy="535232"/>
          </a:xfrm>
          <a:prstGeom prst="rect">
            <a:avLst/>
          </a:prstGeom>
          <a:noFill/>
          <a:ln w="317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F136EF6C-3586-439F-BC8B-3C01DCC506B7}"/>
              </a:ext>
            </a:extLst>
          </p:cNvPr>
          <p:cNvSpPr txBox="1"/>
          <p:nvPr/>
        </p:nvSpPr>
        <p:spPr>
          <a:xfrm>
            <a:off x="4386169" y="6520932"/>
            <a:ext cx="3628750" cy="369332"/>
          </a:xfrm>
          <a:prstGeom prst="rect">
            <a:avLst/>
          </a:prstGeom>
          <a:noFill/>
        </p:spPr>
        <p:txBody>
          <a:bodyPr wrap="none" rtlCol="0">
            <a:spAutoFit/>
          </a:bodyPr>
          <a:lstStyle/>
          <a:p>
            <a:r>
              <a:rPr lang="en-US" b="1" dirty="0">
                <a:solidFill>
                  <a:srgbClr val="FF0000"/>
                </a:solidFill>
              </a:rPr>
              <a:t>Optimal for strong convective winds</a:t>
            </a:r>
          </a:p>
        </p:txBody>
      </p:sp>
      <p:cxnSp>
        <p:nvCxnSpPr>
          <p:cNvPr id="20" name="Straight Arrow Connector 19">
            <a:extLst>
              <a:ext uri="{FF2B5EF4-FFF2-40B4-BE49-F238E27FC236}">
                <a16:creationId xmlns:a16="http://schemas.microsoft.com/office/drawing/2014/main" id="{04C4F7EF-B328-4335-9F90-BAA9EB6CC8AC}"/>
              </a:ext>
            </a:extLst>
          </p:cNvPr>
          <p:cNvCxnSpPr>
            <a:cxnSpLocks/>
          </p:cNvCxnSpPr>
          <p:nvPr/>
        </p:nvCxnSpPr>
        <p:spPr>
          <a:xfrm flipV="1">
            <a:off x="7894907" y="5842125"/>
            <a:ext cx="542815" cy="843354"/>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99252B8-14D9-4029-B7F9-5987C9113A68}"/>
              </a:ext>
            </a:extLst>
          </p:cNvPr>
          <p:cNvSpPr txBox="1"/>
          <p:nvPr/>
        </p:nvSpPr>
        <p:spPr>
          <a:xfrm>
            <a:off x="591127" y="5472793"/>
            <a:ext cx="2087303" cy="369332"/>
          </a:xfrm>
          <a:prstGeom prst="rect">
            <a:avLst/>
          </a:prstGeom>
          <a:noFill/>
        </p:spPr>
        <p:txBody>
          <a:bodyPr wrap="none" rtlCol="0">
            <a:spAutoFit/>
          </a:bodyPr>
          <a:lstStyle/>
          <a:p>
            <a:r>
              <a:rPr lang="en-US" b="1" dirty="0"/>
              <a:t>LCL height =2093  m</a:t>
            </a:r>
          </a:p>
        </p:txBody>
      </p:sp>
    </p:spTree>
    <p:extLst>
      <p:ext uri="{BB962C8B-B14F-4D97-AF65-F5344CB8AC3E}">
        <p14:creationId xmlns:p14="http://schemas.microsoft.com/office/powerpoint/2010/main" val="3115948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2D893-3633-4201-9056-0CBF055700BB}"/>
              </a:ext>
            </a:extLst>
          </p:cNvPr>
          <p:cNvSpPr>
            <a:spLocks noGrp="1"/>
          </p:cNvSpPr>
          <p:nvPr>
            <p:ph type="title"/>
          </p:nvPr>
        </p:nvSpPr>
        <p:spPr>
          <a:xfrm>
            <a:off x="838200" y="18256"/>
            <a:ext cx="10515600" cy="1043290"/>
          </a:xfrm>
        </p:spPr>
        <p:txBody>
          <a:bodyPr/>
          <a:lstStyle/>
          <a:p>
            <a:pPr algn="ctr"/>
            <a:r>
              <a:rPr lang="en-US" b="1" dirty="0"/>
              <a:t>NOAA-20 NUCAPS: Haywards Heath, WS, UK </a:t>
            </a:r>
          </a:p>
        </p:txBody>
      </p:sp>
      <p:pic>
        <p:nvPicPr>
          <p:cNvPr id="7" name="Content Placeholder 6">
            <a:extLst>
              <a:ext uri="{FF2B5EF4-FFF2-40B4-BE49-F238E27FC236}">
                <a16:creationId xmlns:a16="http://schemas.microsoft.com/office/drawing/2014/main" id="{3E351F87-40F1-4414-9AC9-5BC4F5CEA947}"/>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0" y="1060414"/>
            <a:ext cx="5989327" cy="5589355"/>
          </a:xfrm>
        </p:spPr>
      </p:pic>
      <p:pic>
        <p:nvPicPr>
          <p:cNvPr id="12" name="Content Placeholder 11">
            <a:extLst>
              <a:ext uri="{FF2B5EF4-FFF2-40B4-BE49-F238E27FC236}">
                <a16:creationId xmlns:a16="http://schemas.microsoft.com/office/drawing/2014/main" id="{46258426-27A2-48C6-AE52-EA0903052751}"/>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5925000" y="1060414"/>
            <a:ext cx="5989327" cy="5589355"/>
          </a:xfrm>
        </p:spPr>
      </p:pic>
      <p:pic>
        <p:nvPicPr>
          <p:cNvPr id="15" name="Picture 14">
            <a:extLst>
              <a:ext uri="{FF2B5EF4-FFF2-40B4-BE49-F238E27FC236}">
                <a16:creationId xmlns:a16="http://schemas.microsoft.com/office/drawing/2014/main" id="{0428CDA8-77C4-4BE2-AF76-FD6D7629B11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76105" y="1435990"/>
            <a:ext cx="2478029" cy="2414021"/>
          </a:xfrm>
          <a:prstGeom prst="rect">
            <a:avLst/>
          </a:prstGeom>
        </p:spPr>
      </p:pic>
      <p:sp>
        <p:nvSpPr>
          <p:cNvPr id="6" name="TextBox 5">
            <a:extLst>
              <a:ext uri="{FF2B5EF4-FFF2-40B4-BE49-F238E27FC236}">
                <a16:creationId xmlns:a16="http://schemas.microsoft.com/office/drawing/2014/main" id="{B37F9D2D-93A7-4526-8710-A9F73B3C8403}"/>
              </a:ext>
            </a:extLst>
          </p:cNvPr>
          <p:cNvSpPr txBox="1"/>
          <p:nvPr/>
        </p:nvSpPr>
        <p:spPr>
          <a:xfrm>
            <a:off x="111000" y="921811"/>
            <a:ext cx="352982" cy="369332"/>
          </a:xfrm>
          <a:prstGeom prst="rect">
            <a:avLst/>
          </a:prstGeom>
          <a:noFill/>
        </p:spPr>
        <p:txBody>
          <a:bodyPr wrap="none" rtlCol="0">
            <a:spAutoFit/>
          </a:bodyPr>
          <a:lstStyle/>
          <a:p>
            <a:r>
              <a:rPr lang="en-US" b="1" dirty="0"/>
              <a:t>c)</a:t>
            </a:r>
          </a:p>
        </p:txBody>
      </p:sp>
      <p:sp>
        <p:nvSpPr>
          <p:cNvPr id="8" name="TextBox 7">
            <a:extLst>
              <a:ext uri="{FF2B5EF4-FFF2-40B4-BE49-F238E27FC236}">
                <a16:creationId xmlns:a16="http://schemas.microsoft.com/office/drawing/2014/main" id="{B7FB207B-F601-4ECA-82D2-F2F8321358D2}"/>
              </a:ext>
            </a:extLst>
          </p:cNvPr>
          <p:cNvSpPr txBox="1"/>
          <p:nvPr/>
        </p:nvSpPr>
        <p:spPr>
          <a:xfrm>
            <a:off x="6079474" y="949542"/>
            <a:ext cx="380232" cy="369332"/>
          </a:xfrm>
          <a:prstGeom prst="rect">
            <a:avLst/>
          </a:prstGeom>
          <a:noFill/>
        </p:spPr>
        <p:txBody>
          <a:bodyPr wrap="none" rtlCol="0">
            <a:spAutoFit/>
          </a:bodyPr>
          <a:lstStyle/>
          <a:p>
            <a:r>
              <a:rPr lang="en-US" b="1" dirty="0"/>
              <a:t>d)</a:t>
            </a:r>
          </a:p>
        </p:txBody>
      </p:sp>
      <p:sp>
        <p:nvSpPr>
          <p:cNvPr id="9" name="TextBox 8">
            <a:extLst>
              <a:ext uri="{FF2B5EF4-FFF2-40B4-BE49-F238E27FC236}">
                <a16:creationId xmlns:a16="http://schemas.microsoft.com/office/drawing/2014/main" id="{6B36F0DC-6B31-4D08-ACF8-1B1457A697AA}"/>
              </a:ext>
            </a:extLst>
          </p:cNvPr>
          <p:cNvSpPr txBox="1"/>
          <p:nvPr/>
        </p:nvSpPr>
        <p:spPr>
          <a:xfrm>
            <a:off x="3708731" y="2491331"/>
            <a:ext cx="209948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WGP + 10 = </a:t>
            </a:r>
            <a:r>
              <a:rPr lang="en-US" b="1" dirty="0">
                <a:solidFill>
                  <a:prstClr val="black"/>
                </a:solidFill>
                <a:latin typeface="Calibri" panose="020F0502020204030204"/>
              </a:rPr>
              <a:t>52.5</a:t>
            </a: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1800" b="1" i="0" u="none" strike="noStrike" kern="1200" cap="none" spc="0" normalizeH="0" baseline="0" noProof="0" dirty="0" err="1">
                <a:ln>
                  <a:noFill/>
                </a:ln>
                <a:solidFill>
                  <a:prstClr val="black"/>
                </a:solidFill>
                <a:effectLst/>
                <a:uLnTx/>
                <a:uFillTx/>
                <a:latin typeface="Calibri" panose="020F0502020204030204"/>
                <a:ea typeface="+mn-ea"/>
                <a:cs typeface="+mn-cs"/>
              </a:rPr>
              <a:t>kt</a:t>
            </a: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sp>
        <p:nvSpPr>
          <p:cNvPr id="10" name="Rectangle 9">
            <a:extLst>
              <a:ext uri="{FF2B5EF4-FFF2-40B4-BE49-F238E27FC236}">
                <a16:creationId xmlns:a16="http://schemas.microsoft.com/office/drawing/2014/main" id="{13EF65F5-5D73-4488-B385-3CEE58D7FA1C}"/>
              </a:ext>
            </a:extLst>
          </p:cNvPr>
          <p:cNvSpPr/>
          <p:nvPr/>
        </p:nvSpPr>
        <p:spPr>
          <a:xfrm rot="18845175">
            <a:off x="3888069" y="5008141"/>
            <a:ext cx="807135" cy="1133305"/>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08A581A3-938C-4B53-B94A-CD8D2D6543DE}"/>
              </a:ext>
            </a:extLst>
          </p:cNvPr>
          <p:cNvSpPr txBox="1"/>
          <p:nvPr/>
        </p:nvSpPr>
        <p:spPr>
          <a:xfrm>
            <a:off x="2994663" y="5276809"/>
            <a:ext cx="6511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CI/PI</a:t>
            </a:r>
          </a:p>
        </p:txBody>
      </p:sp>
      <p:sp>
        <p:nvSpPr>
          <p:cNvPr id="3" name="TextBox 2">
            <a:extLst>
              <a:ext uri="{FF2B5EF4-FFF2-40B4-BE49-F238E27FC236}">
                <a16:creationId xmlns:a16="http://schemas.microsoft.com/office/drawing/2014/main" id="{8C349E6B-792E-4417-80DF-9527E1418425}"/>
              </a:ext>
            </a:extLst>
          </p:cNvPr>
          <p:cNvSpPr txBox="1"/>
          <p:nvPr/>
        </p:nvSpPr>
        <p:spPr>
          <a:xfrm>
            <a:off x="4587780" y="4452037"/>
            <a:ext cx="1247073" cy="369332"/>
          </a:xfrm>
          <a:prstGeom prst="rect">
            <a:avLst/>
          </a:prstGeom>
          <a:noFill/>
        </p:spPr>
        <p:txBody>
          <a:bodyPr wrap="none" rtlCol="0">
            <a:spAutoFit/>
          </a:bodyPr>
          <a:lstStyle/>
          <a:p>
            <a:r>
              <a:rPr lang="en-US" b="1" dirty="0"/>
              <a:t>Large CAPE</a:t>
            </a:r>
          </a:p>
        </p:txBody>
      </p:sp>
      <p:cxnSp>
        <p:nvCxnSpPr>
          <p:cNvPr id="13" name="Straight Arrow Connector 12">
            <a:extLst>
              <a:ext uri="{FF2B5EF4-FFF2-40B4-BE49-F238E27FC236}">
                <a16:creationId xmlns:a16="http://schemas.microsoft.com/office/drawing/2014/main" id="{A4F83B14-D49D-4427-8493-161CD13F22B3}"/>
              </a:ext>
            </a:extLst>
          </p:cNvPr>
          <p:cNvCxnSpPr>
            <a:cxnSpLocks/>
          </p:cNvCxnSpPr>
          <p:nvPr/>
        </p:nvCxnSpPr>
        <p:spPr>
          <a:xfrm flipH="1">
            <a:off x="8762264" y="5511897"/>
            <a:ext cx="82877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3BBE024-BFAA-42CA-B228-AD49870E9745}"/>
              </a:ext>
            </a:extLst>
          </p:cNvPr>
          <p:cNvCxnSpPr>
            <a:cxnSpLocks/>
          </p:cNvCxnSpPr>
          <p:nvPr/>
        </p:nvCxnSpPr>
        <p:spPr>
          <a:xfrm flipH="1">
            <a:off x="3708731" y="4638137"/>
            <a:ext cx="975029"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74C4E701-91BD-48A0-A531-B7D01895E9D8}"/>
              </a:ext>
            </a:extLst>
          </p:cNvPr>
          <p:cNvSpPr txBox="1"/>
          <p:nvPr/>
        </p:nvSpPr>
        <p:spPr>
          <a:xfrm>
            <a:off x="9433372" y="5327231"/>
            <a:ext cx="632866" cy="369332"/>
          </a:xfrm>
          <a:prstGeom prst="rect">
            <a:avLst/>
          </a:prstGeom>
          <a:noFill/>
        </p:spPr>
        <p:txBody>
          <a:bodyPr wrap="none" rtlCol="0">
            <a:spAutoFit/>
          </a:bodyPr>
          <a:lstStyle/>
          <a:p>
            <a:r>
              <a:rPr lang="en-US" b="1" dirty="0"/>
              <a:t>WBZ</a:t>
            </a:r>
          </a:p>
        </p:txBody>
      </p:sp>
      <p:sp>
        <p:nvSpPr>
          <p:cNvPr id="17" name="Rectangle 16">
            <a:extLst>
              <a:ext uri="{FF2B5EF4-FFF2-40B4-BE49-F238E27FC236}">
                <a16:creationId xmlns:a16="http://schemas.microsoft.com/office/drawing/2014/main" id="{8FD05E82-AC58-4A2E-BC65-A967B09A2134}"/>
              </a:ext>
            </a:extLst>
          </p:cNvPr>
          <p:cNvSpPr/>
          <p:nvPr/>
        </p:nvSpPr>
        <p:spPr>
          <a:xfrm>
            <a:off x="8287066" y="5306285"/>
            <a:ext cx="1085584" cy="535232"/>
          </a:xfrm>
          <a:prstGeom prst="rect">
            <a:avLst/>
          </a:prstGeom>
          <a:noFill/>
          <a:ln w="317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3CAEAFD5-174D-4397-BDB1-8B271D6F0FA4}"/>
              </a:ext>
            </a:extLst>
          </p:cNvPr>
          <p:cNvSpPr txBox="1"/>
          <p:nvPr/>
        </p:nvSpPr>
        <p:spPr>
          <a:xfrm>
            <a:off x="4386169" y="6520932"/>
            <a:ext cx="3628750" cy="369332"/>
          </a:xfrm>
          <a:prstGeom prst="rect">
            <a:avLst/>
          </a:prstGeom>
          <a:noFill/>
        </p:spPr>
        <p:txBody>
          <a:bodyPr wrap="none" rtlCol="0">
            <a:spAutoFit/>
          </a:bodyPr>
          <a:lstStyle/>
          <a:p>
            <a:r>
              <a:rPr lang="en-US" b="1" dirty="0">
                <a:solidFill>
                  <a:srgbClr val="FF0000"/>
                </a:solidFill>
              </a:rPr>
              <a:t>Optimal for strong convective winds</a:t>
            </a:r>
          </a:p>
        </p:txBody>
      </p:sp>
      <p:cxnSp>
        <p:nvCxnSpPr>
          <p:cNvPr id="19" name="Straight Arrow Connector 18">
            <a:extLst>
              <a:ext uri="{FF2B5EF4-FFF2-40B4-BE49-F238E27FC236}">
                <a16:creationId xmlns:a16="http://schemas.microsoft.com/office/drawing/2014/main" id="{DD81D26D-03DD-422B-8D76-0CCF4DE80260}"/>
              </a:ext>
            </a:extLst>
          </p:cNvPr>
          <p:cNvCxnSpPr>
            <a:cxnSpLocks/>
          </p:cNvCxnSpPr>
          <p:nvPr/>
        </p:nvCxnSpPr>
        <p:spPr>
          <a:xfrm flipV="1">
            <a:off x="7894907" y="5842125"/>
            <a:ext cx="542815" cy="843354"/>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30213745-A45A-4E3A-B8BF-40ED48576228}"/>
              </a:ext>
            </a:extLst>
          </p:cNvPr>
          <p:cNvSpPr txBox="1"/>
          <p:nvPr/>
        </p:nvSpPr>
        <p:spPr>
          <a:xfrm>
            <a:off x="591127" y="5472793"/>
            <a:ext cx="2140201" cy="369332"/>
          </a:xfrm>
          <a:prstGeom prst="rect">
            <a:avLst/>
          </a:prstGeom>
          <a:noFill/>
        </p:spPr>
        <p:txBody>
          <a:bodyPr wrap="none" rtlCol="0">
            <a:spAutoFit/>
          </a:bodyPr>
          <a:lstStyle/>
          <a:p>
            <a:r>
              <a:rPr lang="en-US" b="1" dirty="0"/>
              <a:t>LCL height = 1157 m</a:t>
            </a:r>
          </a:p>
        </p:txBody>
      </p:sp>
      <p:sp>
        <p:nvSpPr>
          <p:cNvPr id="4" name="TextBox 3">
            <a:extLst>
              <a:ext uri="{FF2B5EF4-FFF2-40B4-BE49-F238E27FC236}">
                <a16:creationId xmlns:a16="http://schemas.microsoft.com/office/drawing/2014/main" id="{225C6581-7346-450B-A5B2-AC5CD836457F}"/>
              </a:ext>
            </a:extLst>
          </p:cNvPr>
          <p:cNvSpPr txBox="1"/>
          <p:nvPr/>
        </p:nvSpPr>
        <p:spPr>
          <a:xfrm>
            <a:off x="5925000" y="1474818"/>
            <a:ext cx="6096000" cy="3139321"/>
          </a:xfrm>
          <a:prstGeom prst="rect">
            <a:avLst/>
          </a:prstGeom>
          <a:solidFill>
            <a:schemeClr val="bg1"/>
          </a:solidFill>
        </p:spPr>
        <p:txBody>
          <a:bodyPr wrap="square" rtlCol="0">
            <a:spAutoFit/>
          </a:bodyPr>
          <a:lstStyle/>
          <a:p>
            <a:r>
              <a:rPr lang="en-US" b="1" dirty="0"/>
              <a:t>In general, the early afternoon (1222 UTC) NOAA-20 NUCAPS </a:t>
            </a:r>
          </a:p>
          <a:p>
            <a:r>
              <a:rPr lang="en-US" b="1" dirty="0"/>
              <a:t>soundings qualitatively indicated the strongest signal for severe thunderstorm, downburst occurrence over southern England:</a:t>
            </a:r>
          </a:p>
          <a:p>
            <a:pPr marL="285750" indent="-285750">
              <a:buFont typeface="Arial" panose="020B0604020202020204" pitchFamily="34" charset="0"/>
              <a:buChar char="•"/>
            </a:pPr>
            <a:r>
              <a:rPr lang="en-US" b="1" dirty="0"/>
              <a:t>Resolved a shallow elevated mixed-layer that was detected by the closest downstream RAOB sounding at Nottingham.</a:t>
            </a:r>
          </a:p>
          <a:p>
            <a:pPr marL="285750" indent="-285750">
              <a:buFont typeface="Arial" panose="020B0604020202020204" pitchFamily="34" charset="0"/>
              <a:buChar char="•"/>
            </a:pPr>
            <a:r>
              <a:rPr lang="en-US" b="1" dirty="0"/>
              <a:t>Indicated larger lower-middle tropospheric temperature lapse rates and CAPE than the adjacent AIRS sounding. </a:t>
            </a:r>
          </a:p>
          <a:p>
            <a:pPr marL="285750" indent="-285750">
              <a:buFont typeface="Arial" panose="020B0604020202020204" pitchFamily="34" charset="0"/>
              <a:buChar char="•"/>
            </a:pPr>
            <a:r>
              <a:rPr lang="en-US" b="1" dirty="0"/>
              <a:t>NUCAPS surface temperature (66°F/18°C) matched exactly the temperature recorded at </a:t>
            </a:r>
            <a:r>
              <a:rPr lang="en-US" b="1" dirty="0" err="1"/>
              <a:t>Herstmonceux</a:t>
            </a:r>
            <a:r>
              <a:rPr lang="en-US" b="1" dirty="0"/>
              <a:t>, the closest observing station to the retrieval.</a:t>
            </a:r>
          </a:p>
        </p:txBody>
      </p:sp>
    </p:spTree>
    <p:extLst>
      <p:ext uri="{BB962C8B-B14F-4D97-AF65-F5344CB8AC3E}">
        <p14:creationId xmlns:p14="http://schemas.microsoft.com/office/powerpoint/2010/main" val="1536207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fill="hold"/>
                                        <p:tgtEl>
                                          <p:spTgt spid="4"/>
                                        </p:tgtEl>
                                        <p:attrNameLst>
                                          <p:attrName>ppt_x</p:attrName>
                                        </p:attrNameLst>
                                      </p:cBhvr>
                                      <p:tavLst>
                                        <p:tav tm="0">
                                          <p:val>
                                            <p:strVal val="#ppt_x"/>
                                          </p:val>
                                        </p:tav>
                                        <p:tav tm="100000">
                                          <p:val>
                                            <p:strVal val="#ppt_x"/>
                                          </p:val>
                                        </p:tav>
                                      </p:tavLst>
                                    </p:anim>
                                    <p:anim calcmode="lin" valueType="num">
                                      <p:cBhvr additive="base">
                                        <p:cTn id="2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P spid="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30368</TotalTime>
  <Words>802</Words>
  <Application>Microsoft Office PowerPoint</Application>
  <PresentationFormat>Widescreen</PresentationFormat>
  <Paragraphs>75</Paragraphs>
  <Slides>7</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Dorset-Hampshire-Sussex Bow Echo and Supercell</vt:lpstr>
      <vt:lpstr>PowerPoint Presentation</vt:lpstr>
      <vt:lpstr>Satellite Passive MW-derived Rainfall Rate</vt:lpstr>
      <vt:lpstr>PowerPoint Presentation</vt:lpstr>
      <vt:lpstr>RAOB Sounding: Camborne, Cornwall, UK </vt:lpstr>
      <vt:lpstr>NOAA-20 NUCAPS: Truro, Cornwall, UK </vt:lpstr>
      <vt:lpstr>NOAA-20 NUCAPS: Haywards Heath, WS, UK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Revisiting  The South England Severe MCS 23 October 2022</dc:title>
  <dc:creator>Kenneth Pryor</dc:creator>
  <cp:lastModifiedBy>Kenneth Pryor</cp:lastModifiedBy>
  <cp:revision>114</cp:revision>
  <dcterms:created xsi:type="dcterms:W3CDTF">2024-05-30T15:42:51Z</dcterms:created>
  <dcterms:modified xsi:type="dcterms:W3CDTF">2024-07-02T16:21:18Z</dcterms:modified>
</cp:coreProperties>
</file>

<file path=docProps/thumbnail.jpeg>
</file>